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sldIdLst>
    <p:sldId id="258" r:id="rId2"/>
    <p:sldId id="335" r:id="rId3"/>
    <p:sldId id="333" r:id="rId4"/>
    <p:sldId id="334" r:id="rId5"/>
    <p:sldId id="319" r:id="rId6"/>
    <p:sldId id="302" r:id="rId7"/>
    <p:sldId id="277" r:id="rId8"/>
    <p:sldId id="278" r:id="rId9"/>
    <p:sldId id="279" r:id="rId10"/>
    <p:sldId id="303" r:id="rId11"/>
    <p:sldId id="313" r:id="rId12"/>
    <p:sldId id="280" r:id="rId13"/>
    <p:sldId id="317" r:id="rId14"/>
    <p:sldId id="281" r:id="rId15"/>
    <p:sldId id="282" r:id="rId16"/>
    <p:sldId id="314" r:id="rId17"/>
    <p:sldId id="304" r:id="rId18"/>
    <p:sldId id="330" r:id="rId19"/>
    <p:sldId id="331" r:id="rId20"/>
    <p:sldId id="283" r:id="rId21"/>
    <p:sldId id="323" r:id="rId22"/>
    <p:sldId id="284" r:id="rId23"/>
    <p:sldId id="315" r:id="rId24"/>
    <p:sldId id="305" r:id="rId25"/>
    <p:sldId id="287" r:id="rId26"/>
    <p:sldId id="285" r:id="rId27"/>
    <p:sldId id="288" r:id="rId28"/>
    <p:sldId id="306" r:id="rId29"/>
    <p:sldId id="316" r:id="rId30"/>
    <p:sldId id="324" r:id="rId31"/>
    <p:sldId id="325" r:id="rId32"/>
    <p:sldId id="326" r:id="rId33"/>
    <p:sldId id="327" r:id="rId34"/>
    <p:sldId id="328" r:id="rId35"/>
    <p:sldId id="329" r:id="rId36"/>
    <p:sldId id="274" r:id="rId37"/>
    <p:sldId id="289" r:id="rId38"/>
    <p:sldId id="308" r:id="rId39"/>
    <p:sldId id="290" r:id="rId40"/>
    <p:sldId id="309" r:id="rId41"/>
    <p:sldId id="291" r:id="rId42"/>
    <p:sldId id="293" r:id="rId43"/>
    <p:sldId id="292" r:id="rId44"/>
    <p:sldId id="294" r:id="rId45"/>
    <p:sldId id="295" r:id="rId46"/>
    <p:sldId id="301" r:id="rId47"/>
    <p:sldId id="297" r:id="rId48"/>
    <p:sldId id="298" r:id="rId49"/>
    <p:sldId id="321" r:id="rId50"/>
    <p:sldId id="299" r:id="rId51"/>
    <p:sldId id="322" r:id="rId52"/>
    <p:sldId id="300" r:id="rId53"/>
    <p:sldId id="310" r:id="rId54"/>
    <p:sldId id="320" r:id="rId55"/>
    <p:sldId id="276" r:id="rId5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3">
          <p15:clr>
            <a:srgbClr val="A4A3A4"/>
          </p15:clr>
        </p15:guide>
        <p15:guide id="2" orient="horz" pos="1334">
          <p15:clr>
            <a:srgbClr val="A4A3A4"/>
          </p15:clr>
        </p15:guide>
        <p15:guide id="3" pos="287">
          <p15:clr>
            <a:srgbClr val="A4A3A4"/>
          </p15:clr>
        </p15:guide>
        <p15:guide id="4" pos="4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57C"/>
    <a:srgbClr val="FF0066"/>
    <a:srgbClr val="FFFFFF"/>
    <a:srgbClr val="007698"/>
    <a:srgbClr val="006682"/>
    <a:srgbClr val="006986"/>
    <a:srgbClr val="006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 snapToObjects="1">
      <p:cViewPr varScale="1">
        <p:scale>
          <a:sx n="119" d="100"/>
          <a:sy n="119" d="100"/>
        </p:scale>
        <p:origin x="1440" y="184"/>
      </p:cViewPr>
      <p:guideLst>
        <p:guide orient="horz" pos="4123"/>
        <p:guide orient="horz" pos="1334"/>
        <p:guide pos="287"/>
        <p:guide pos="4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C9274A-4CCC-40B7-8C14-A282658DE013}" type="doc">
      <dgm:prSet loTypeId="urn:microsoft.com/office/officeart/2005/8/layout/hProcess9" loCatId="process" qsTypeId="urn:microsoft.com/office/officeart/2005/8/quickstyle/simple3" qsCatId="simple" csTypeId="urn:microsoft.com/office/officeart/2005/8/colors/colorful2" csCatId="colorful" phldr="1"/>
      <dgm:spPr/>
    </dgm:pt>
    <dgm:pt modelId="{F157F200-21EB-4DEA-8FE2-E595FF764AD7}">
      <dgm:prSet phldrT="[Text]"/>
      <dgm:spPr/>
      <dgm:t>
        <a:bodyPr/>
        <a:lstStyle/>
        <a:p>
          <a:r>
            <a:rPr lang="en-US" dirty="0" smtClean="0"/>
            <a:t>Get data into R</a:t>
          </a:r>
          <a:endParaRPr lang="en-US" dirty="0"/>
        </a:p>
      </dgm:t>
    </dgm:pt>
    <dgm:pt modelId="{731336D1-C340-48FA-ACD3-93FBB3C65336}" type="parTrans" cxnId="{CFF016F3-B697-47C0-8B11-605F90D7D6E0}">
      <dgm:prSet/>
      <dgm:spPr/>
    </dgm:pt>
    <dgm:pt modelId="{FE88ECAC-73DF-46B1-8492-2175A26400B6}" type="sibTrans" cxnId="{CFF016F3-B697-47C0-8B11-605F90D7D6E0}">
      <dgm:prSet/>
      <dgm:spPr/>
    </dgm:pt>
    <dgm:pt modelId="{E8A26D97-6A13-4C24-B877-63ACE9A47CB9}">
      <dgm:prSet phldrT="[Text]"/>
      <dgm:spPr/>
      <dgm:t>
        <a:bodyPr/>
        <a:lstStyle/>
        <a:p>
          <a:r>
            <a:rPr lang="en-US" dirty="0" smtClean="0"/>
            <a:t>Transform</a:t>
          </a:r>
          <a:endParaRPr lang="en-US" dirty="0"/>
        </a:p>
      </dgm:t>
    </dgm:pt>
    <dgm:pt modelId="{0B9D8D0B-B322-478D-B447-CC537E81F345}" type="parTrans" cxnId="{044ED44B-D92E-4E3F-B6A4-E9D8A4C24E21}">
      <dgm:prSet/>
      <dgm:spPr/>
    </dgm:pt>
    <dgm:pt modelId="{B09543EC-1501-4DD8-8E99-75948A57A8A0}" type="sibTrans" cxnId="{044ED44B-D92E-4E3F-B6A4-E9D8A4C24E21}">
      <dgm:prSet/>
      <dgm:spPr/>
    </dgm:pt>
    <dgm:pt modelId="{A431FBE2-7121-4129-9EB0-6722D5F7E6DC}">
      <dgm:prSet phldrT="[Text]"/>
      <dgm:spPr/>
      <dgm:t>
        <a:bodyPr/>
        <a:lstStyle/>
        <a:p>
          <a:r>
            <a:rPr lang="en-US" dirty="0" smtClean="0"/>
            <a:t>Visualize</a:t>
          </a:r>
          <a:endParaRPr lang="en-US" dirty="0"/>
        </a:p>
      </dgm:t>
    </dgm:pt>
    <dgm:pt modelId="{E4A82CD4-7986-4BD6-A9EB-AD9365569CF7}" type="parTrans" cxnId="{5B264CE9-F1B0-4AD9-A359-819C9A53DD1E}">
      <dgm:prSet/>
      <dgm:spPr/>
    </dgm:pt>
    <dgm:pt modelId="{E3C95D98-03E3-4A00-9EF6-1FF8B4F0271F}" type="sibTrans" cxnId="{5B264CE9-F1B0-4AD9-A359-819C9A53DD1E}">
      <dgm:prSet/>
      <dgm:spPr/>
    </dgm:pt>
    <dgm:pt modelId="{0F9B8955-A916-46D3-AC1E-A4F2CE3C24B0}" type="pres">
      <dgm:prSet presAssocID="{E9C9274A-4CCC-40B7-8C14-A282658DE013}" presName="CompostProcess" presStyleCnt="0">
        <dgm:presLayoutVars>
          <dgm:dir/>
          <dgm:resizeHandles val="exact"/>
        </dgm:presLayoutVars>
      </dgm:prSet>
      <dgm:spPr/>
    </dgm:pt>
    <dgm:pt modelId="{CED31E69-7A35-47F9-B642-63F679812881}" type="pres">
      <dgm:prSet presAssocID="{E9C9274A-4CCC-40B7-8C14-A282658DE013}" presName="arrow" presStyleLbl="bgShp" presStyleIdx="0" presStyleCnt="1"/>
      <dgm:spPr/>
    </dgm:pt>
    <dgm:pt modelId="{77DD58DF-6AC9-4B80-9EB1-BA79B89095F3}" type="pres">
      <dgm:prSet presAssocID="{E9C9274A-4CCC-40B7-8C14-A282658DE013}" presName="linearProcess" presStyleCnt="0"/>
      <dgm:spPr/>
    </dgm:pt>
    <dgm:pt modelId="{F5436235-8747-47B5-83ED-F631A7FA402A}" type="pres">
      <dgm:prSet presAssocID="{F157F200-21EB-4DEA-8FE2-E595FF764AD7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6A79A1-ED90-4B02-BC22-B5494D073B78}" type="pres">
      <dgm:prSet presAssocID="{FE88ECAC-73DF-46B1-8492-2175A26400B6}" presName="sibTrans" presStyleCnt="0"/>
      <dgm:spPr/>
    </dgm:pt>
    <dgm:pt modelId="{718AF6B8-BBE6-482F-A10D-E5786DA8BE4C}" type="pres">
      <dgm:prSet presAssocID="{E8A26D97-6A13-4C24-B877-63ACE9A47CB9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C35344-A6DD-4B27-A9AC-3FB4046AF6DF}" type="pres">
      <dgm:prSet presAssocID="{B09543EC-1501-4DD8-8E99-75948A57A8A0}" presName="sibTrans" presStyleCnt="0"/>
      <dgm:spPr/>
    </dgm:pt>
    <dgm:pt modelId="{80328C4D-9450-45D9-91DF-4F1215AC6166}" type="pres">
      <dgm:prSet presAssocID="{A431FBE2-7121-4129-9EB0-6722D5F7E6DC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4ED44B-D92E-4E3F-B6A4-E9D8A4C24E21}" srcId="{E9C9274A-4CCC-40B7-8C14-A282658DE013}" destId="{E8A26D97-6A13-4C24-B877-63ACE9A47CB9}" srcOrd="1" destOrd="0" parTransId="{0B9D8D0B-B322-478D-B447-CC537E81F345}" sibTransId="{B09543EC-1501-4DD8-8E99-75948A57A8A0}"/>
    <dgm:cxn modelId="{CFF016F3-B697-47C0-8B11-605F90D7D6E0}" srcId="{E9C9274A-4CCC-40B7-8C14-A282658DE013}" destId="{F157F200-21EB-4DEA-8FE2-E595FF764AD7}" srcOrd="0" destOrd="0" parTransId="{731336D1-C340-48FA-ACD3-93FBB3C65336}" sibTransId="{FE88ECAC-73DF-46B1-8492-2175A26400B6}"/>
    <dgm:cxn modelId="{A899DD11-0E38-4CA8-B617-EF72E2AFDF6F}" type="presOf" srcId="{A431FBE2-7121-4129-9EB0-6722D5F7E6DC}" destId="{80328C4D-9450-45D9-91DF-4F1215AC6166}" srcOrd="0" destOrd="0" presId="urn:microsoft.com/office/officeart/2005/8/layout/hProcess9"/>
    <dgm:cxn modelId="{1C310154-9C70-40B2-ABD7-F64C05A6CD53}" type="presOf" srcId="{E8A26D97-6A13-4C24-B877-63ACE9A47CB9}" destId="{718AF6B8-BBE6-482F-A10D-E5786DA8BE4C}" srcOrd="0" destOrd="0" presId="urn:microsoft.com/office/officeart/2005/8/layout/hProcess9"/>
    <dgm:cxn modelId="{80543F4C-7944-4963-A3C2-7A2D1BD34250}" type="presOf" srcId="{F157F200-21EB-4DEA-8FE2-E595FF764AD7}" destId="{F5436235-8747-47B5-83ED-F631A7FA402A}" srcOrd="0" destOrd="0" presId="urn:microsoft.com/office/officeart/2005/8/layout/hProcess9"/>
    <dgm:cxn modelId="{5B264CE9-F1B0-4AD9-A359-819C9A53DD1E}" srcId="{E9C9274A-4CCC-40B7-8C14-A282658DE013}" destId="{A431FBE2-7121-4129-9EB0-6722D5F7E6DC}" srcOrd="2" destOrd="0" parTransId="{E4A82CD4-7986-4BD6-A9EB-AD9365569CF7}" sibTransId="{E3C95D98-03E3-4A00-9EF6-1FF8B4F0271F}"/>
    <dgm:cxn modelId="{FFC112DB-E091-4804-898C-58D20E7BF57B}" type="presOf" srcId="{E9C9274A-4CCC-40B7-8C14-A282658DE013}" destId="{0F9B8955-A916-46D3-AC1E-A4F2CE3C24B0}" srcOrd="0" destOrd="0" presId="urn:microsoft.com/office/officeart/2005/8/layout/hProcess9"/>
    <dgm:cxn modelId="{9D8D2DD4-D3ED-4388-8FF3-7FA7527478B9}" type="presParOf" srcId="{0F9B8955-A916-46D3-AC1E-A4F2CE3C24B0}" destId="{CED31E69-7A35-47F9-B642-63F679812881}" srcOrd="0" destOrd="0" presId="urn:microsoft.com/office/officeart/2005/8/layout/hProcess9"/>
    <dgm:cxn modelId="{767E69C4-C053-43B5-93F1-5AB238210C9E}" type="presParOf" srcId="{0F9B8955-A916-46D3-AC1E-A4F2CE3C24B0}" destId="{77DD58DF-6AC9-4B80-9EB1-BA79B89095F3}" srcOrd="1" destOrd="0" presId="urn:microsoft.com/office/officeart/2005/8/layout/hProcess9"/>
    <dgm:cxn modelId="{23BFF41B-FE43-4C36-9DF0-208602D327C1}" type="presParOf" srcId="{77DD58DF-6AC9-4B80-9EB1-BA79B89095F3}" destId="{F5436235-8747-47B5-83ED-F631A7FA402A}" srcOrd="0" destOrd="0" presId="urn:microsoft.com/office/officeart/2005/8/layout/hProcess9"/>
    <dgm:cxn modelId="{76960837-5CA0-4740-A5CE-4FE3AB9B82BA}" type="presParOf" srcId="{77DD58DF-6AC9-4B80-9EB1-BA79B89095F3}" destId="{A56A79A1-ED90-4B02-BC22-B5494D073B78}" srcOrd="1" destOrd="0" presId="urn:microsoft.com/office/officeart/2005/8/layout/hProcess9"/>
    <dgm:cxn modelId="{0C623A76-02C3-4407-BBC7-A9A023C6EEF4}" type="presParOf" srcId="{77DD58DF-6AC9-4B80-9EB1-BA79B89095F3}" destId="{718AF6B8-BBE6-482F-A10D-E5786DA8BE4C}" srcOrd="2" destOrd="0" presId="urn:microsoft.com/office/officeart/2005/8/layout/hProcess9"/>
    <dgm:cxn modelId="{764504C8-1ACA-4E44-AE5C-87C566FF6897}" type="presParOf" srcId="{77DD58DF-6AC9-4B80-9EB1-BA79B89095F3}" destId="{D4C35344-A6DD-4B27-A9AC-3FB4046AF6DF}" srcOrd="3" destOrd="0" presId="urn:microsoft.com/office/officeart/2005/8/layout/hProcess9"/>
    <dgm:cxn modelId="{373FC591-7DD0-48FC-BAA4-79EFB59F9C5E}" type="presParOf" srcId="{77DD58DF-6AC9-4B80-9EB1-BA79B89095F3}" destId="{80328C4D-9450-45D9-91DF-4F1215AC6166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31E69-7A35-47F9-B642-63F679812881}">
      <dsp:nvSpPr>
        <dsp:cNvPr id="0" name=""/>
        <dsp:cNvSpPr/>
      </dsp:nvSpPr>
      <dsp:spPr>
        <a:xfrm>
          <a:off x="599836" y="0"/>
          <a:ext cx="6798151" cy="461645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5436235-8747-47B5-83ED-F631A7FA402A}">
      <dsp:nvSpPr>
        <dsp:cNvPr id="0" name=""/>
        <dsp:cNvSpPr/>
      </dsp:nvSpPr>
      <dsp:spPr>
        <a:xfrm>
          <a:off x="2141" y="1384935"/>
          <a:ext cx="2545926" cy="18465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Get data into R</a:t>
          </a:r>
          <a:endParaRPr lang="en-US" sz="3900" kern="1200" dirty="0"/>
        </a:p>
      </dsp:txBody>
      <dsp:txXfrm>
        <a:off x="92284" y="1475078"/>
        <a:ext cx="2365640" cy="1666294"/>
      </dsp:txXfrm>
    </dsp:sp>
    <dsp:sp modelId="{718AF6B8-BBE6-482F-A10D-E5786DA8BE4C}">
      <dsp:nvSpPr>
        <dsp:cNvPr id="0" name=""/>
        <dsp:cNvSpPr/>
      </dsp:nvSpPr>
      <dsp:spPr>
        <a:xfrm>
          <a:off x="2725949" y="1384935"/>
          <a:ext cx="2545926" cy="1846580"/>
        </a:xfrm>
        <a:prstGeom prst="roundRect">
          <a:avLst/>
        </a:prstGeom>
        <a:gradFill rotWithShape="0">
          <a:gsLst>
            <a:gs pos="0">
              <a:schemeClr val="accent2">
                <a:hueOff val="4170580"/>
                <a:satOff val="14010"/>
                <a:lumOff val="-12843"/>
                <a:alphaOff val="0"/>
                <a:tint val="50000"/>
                <a:satMod val="300000"/>
              </a:schemeClr>
            </a:gs>
            <a:gs pos="35000">
              <a:schemeClr val="accent2">
                <a:hueOff val="4170580"/>
                <a:satOff val="14010"/>
                <a:lumOff val="-12843"/>
                <a:alphaOff val="0"/>
                <a:tint val="37000"/>
                <a:satMod val="300000"/>
              </a:schemeClr>
            </a:gs>
            <a:gs pos="100000">
              <a:schemeClr val="accent2">
                <a:hueOff val="4170580"/>
                <a:satOff val="14010"/>
                <a:lumOff val="-1284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Transform</a:t>
          </a:r>
          <a:endParaRPr lang="en-US" sz="3900" kern="1200" dirty="0"/>
        </a:p>
      </dsp:txBody>
      <dsp:txXfrm>
        <a:off x="2816092" y="1475078"/>
        <a:ext cx="2365640" cy="1666294"/>
      </dsp:txXfrm>
    </dsp:sp>
    <dsp:sp modelId="{80328C4D-9450-45D9-91DF-4F1215AC6166}">
      <dsp:nvSpPr>
        <dsp:cNvPr id="0" name=""/>
        <dsp:cNvSpPr/>
      </dsp:nvSpPr>
      <dsp:spPr>
        <a:xfrm>
          <a:off x="5449756" y="1384935"/>
          <a:ext cx="2545926" cy="1846580"/>
        </a:xfrm>
        <a:prstGeom prst="roundRect">
          <a:avLst/>
        </a:prstGeom>
        <a:gradFill rotWithShape="0">
          <a:gsLst>
            <a:gs pos="0">
              <a:schemeClr val="accent2">
                <a:hueOff val="8341161"/>
                <a:satOff val="28020"/>
                <a:lumOff val="-25686"/>
                <a:alphaOff val="0"/>
                <a:tint val="50000"/>
                <a:satMod val="300000"/>
              </a:schemeClr>
            </a:gs>
            <a:gs pos="35000">
              <a:schemeClr val="accent2">
                <a:hueOff val="8341161"/>
                <a:satOff val="28020"/>
                <a:lumOff val="-25686"/>
                <a:alphaOff val="0"/>
                <a:tint val="37000"/>
                <a:satMod val="300000"/>
              </a:schemeClr>
            </a:gs>
            <a:gs pos="100000">
              <a:schemeClr val="accent2">
                <a:hueOff val="8341161"/>
                <a:satOff val="28020"/>
                <a:lumOff val="-2568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Visualize</a:t>
          </a:r>
          <a:endParaRPr lang="en-US" sz="3900" kern="1200" dirty="0"/>
        </a:p>
      </dsp:txBody>
      <dsp:txXfrm>
        <a:off x="5539899" y="1475078"/>
        <a:ext cx="2365640" cy="1666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96B5D-5B46-486B-964C-D31A9AEFB284}" type="datetimeFigureOut">
              <a:rPr lang="en-US" smtClean="0"/>
              <a:pPr/>
              <a:t>4/5/16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459E2-F16D-488B-9723-95C162F63A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71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D9FBBF9-2D24-4D11-971E-9358EF109536}" type="slidenum">
              <a:rPr lang="en-US" smtClean="0"/>
              <a:pPr eaLnBrk="1" hangingPunct="1"/>
              <a:t>1</a:t>
            </a:fld>
            <a:endParaRPr lang="en-US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3131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set.seed</a:t>
            </a:r>
            <a:r>
              <a:rPr lang="en-US" dirty="0" smtClean="0"/>
              <a:t>(12345)</a:t>
            </a:r>
          </a:p>
          <a:p>
            <a:r>
              <a:rPr lang="en-US" dirty="0" smtClean="0"/>
              <a:t>d &lt;- </a:t>
            </a:r>
            <a:r>
              <a:rPr lang="en-US" dirty="0" err="1" smtClean="0"/>
              <a:t>data.frame</a:t>
            </a:r>
            <a:r>
              <a:rPr lang="en-US" dirty="0" smtClean="0"/>
              <a:t>(x=1:100, y=round(</a:t>
            </a:r>
            <a:r>
              <a:rPr lang="en-US" dirty="0" err="1" smtClean="0"/>
              <a:t>rnorm</a:t>
            </a:r>
            <a:r>
              <a:rPr lang="en-US" dirty="0" smtClean="0"/>
              <a:t>(mean=10, </a:t>
            </a:r>
            <a:r>
              <a:rPr lang="en-US" dirty="0" err="1" smtClean="0"/>
              <a:t>sd</a:t>
            </a:r>
            <a:r>
              <a:rPr lang="en-US" dirty="0" smtClean="0"/>
              <a:t>=0.1, n=100), 2))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ggplot</a:t>
            </a:r>
            <a:r>
              <a:rPr lang="en-US" dirty="0" smtClean="0"/>
              <a:t>(d, </a:t>
            </a:r>
            <a:r>
              <a:rPr lang="en-US" dirty="0" err="1" smtClean="0"/>
              <a:t>aes</a:t>
            </a:r>
            <a:r>
              <a:rPr lang="en-US" dirty="0" smtClean="0"/>
              <a:t>(x, y, group=1)) + </a:t>
            </a:r>
            <a:r>
              <a:rPr lang="en-US" dirty="0" err="1" smtClean="0"/>
              <a:t>geom_line</a:t>
            </a:r>
            <a:r>
              <a:rPr lang="en-US" dirty="0" smtClean="0"/>
              <a:t>() + </a:t>
            </a:r>
            <a:r>
              <a:rPr lang="en-US" dirty="0" err="1" smtClean="0"/>
              <a:t>scale_y_continuous</a:t>
            </a:r>
            <a:r>
              <a:rPr lang="en-US" dirty="0" smtClean="0"/>
              <a:t>(limits=c(0, 20))</a:t>
            </a:r>
          </a:p>
          <a:p>
            <a:r>
              <a:rPr lang="en-US" dirty="0" smtClean="0"/>
              <a:t>  </a:t>
            </a:r>
          </a:p>
          <a:p>
            <a:r>
              <a:rPr lang="en-US" dirty="0" smtClean="0"/>
              <a:t>d[55:65, ]$y &lt;- d[55:65, ]$y + 1</a:t>
            </a:r>
          </a:p>
          <a:p>
            <a:r>
              <a:rPr lang="en-US" dirty="0" smtClean="0"/>
              <a:t>d[c(5, 12, 25, 37, 49, 80, 92), ]$y &lt;- d[c(5, 12, 25, 37, 49, 80, 92), ]$y + 0.5</a:t>
            </a:r>
          </a:p>
          <a:p>
            <a:r>
              <a:rPr lang="en-US" dirty="0" smtClean="0"/>
              <a:t>d[22:32, ]$y &lt;- round(</a:t>
            </a:r>
            <a:r>
              <a:rPr lang="en-US" dirty="0" err="1" smtClean="0"/>
              <a:t>rnorm</a:t>
            </a:r>
            <a:r>
              <a:rPr lang="en-US" dirty="0" smtClean="0"/>
              <a:t>(mean=10, </a:t>
            </a:r>
            <a:r>
              <a:rPr lang="en-US" dirty="0" err="1" smtClean="0"/>
              <a:t>sd</a:t>
            </a:r>
            <a:r>
              <a:rPr lang="en-US" dirty="0" smtClean="0"/>
              <a:t>=1, n=11), 2)</a:t>
            </a:r>
          </a:p>
          <a:p>
            <a:endParaRPr lang="en-US" dirty="0" smtClean="0"/>
          </a:p>
          <a:p>
            <a:r>
              <a:rPr lang="en-US" dirty="0" err="1" smtClean="0"/>
              <a:t>ggplot</a:t>
            </a:r>
            <a:r>
              <a:rPr lang="en-US" dirty="0" smtClean="0"/>
              <a:t>(d, </a:t>
            </a:r>
            <a:r>
              <a:rPr lang="en-US" dirty="0" err="1" smtClean="0"/>
              <a:t>aes</a:t>
            </a:r>
            <a:r>
              <a:rPr lang="en-US" dirty="0" smtClean="0"/>
              <a:t>(x, y, group=1)) + </a:t>
            </a:r>
            <a:r>
              <a:rPr lang="en-US" dirty="0" err="1" smtClean="0"/>
              <a:t>geom_line</a:t>
            </a:r>
            <a:r>
              <a:rPr lang="en-US" dirty="0" smtClean="0"/>
              <a:t>(size=1, color="red") + </a:t>
            </a:r>
            <a:r>
              <a:rPr lang="en-US" dirty="0" err="1" smtClean="0"/>
              <a:t>scale_y_continuous</a:t>
            </a:r>
            <a:r>
              <a:rPr lang="en-US" dirty="0" smtClean="0"/>
              <a:t>(limits=c(0, 20)) + 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theme_minimal</a:t>
            </a:r>
            <a:r>
              <a:rPr lang="en-US" dirty="0" smtClean="0"/>
              <a:t>() + theme(</a:t>
            </a:r>
            <a:r>
              <a:rPr lang="en-US" dirty="0" err="1" smtClean="0"/>
              <a:t>axis.title.x</a:t>
            </a:r>
            <a:r>
              <a:rPr lang="en-US" dirty="0" smtClean="0"/>
              <a:t>=</a:t>
            </a:r>
            <a:r>
              <a:rPr lang="en-US" dirty="0" err="1" smtClean="0"/>
              <a:t>element_blank</a:t>
            </a:r>
            <a:r>
              <a:rPr lang="en-US" dirty="0" smtClean="0"/>
              <a:t>(), </a:t>
            </a:r>
            <a:r>
              <a:rPr lang="en-US" dirty="0" err="1" smtClean="0"/>
              <a:t>axis.title.y</a:t>
            </a:r>
            <a:r>
              <a:rPr lang="en-US" dirty="0" smtClean="0"/>
              <a:t>=</a:t>
            </a:r>
            <a:r>
              <a:rPr lang="en-US" dirty="0" err="1" smtClean="0"/>
              <a:t>element_blank</a:t>
            </a:r>
            <a:r>
              <a:rPr lang="en-US" dirty="0" smtClean="0"/>
              <a:t>())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459E2-F16D-488B-9723-95C162F63A4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24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define EVENT=&amp;1</a:t>
            </a:r>
          </a:p>
          <a:p>
            <a:r>
              <a:rPr lang="en-US" dirty="0" smtClean="0"/>
              <a:t>define SECONDS=&amp;2</a:t>
            </a:r>
          </a:p>
          <a:p>
            <a:endParaRPr lang="en-US" dirty="0" smtClean="0"/>
          </a:p>
          <a:p>
            <a:r>
              <a:rPr lang="en-US" dirty="0" smtClean="0"/>
              <a:t>set verify off</a:t>
            </a:r>
          </a:p>
          <a:p>
            <a:endParaRPr lang="en-US" dirty="0" smtClean="0"/>
          </a:p>
          <a:p>
            <a:r>
              <a:rPr lang="en-US" dirty="0" err="1" smtClean="0"/>
              <a:t>colu</a:t>
            </a:r>
            <a:r>
              <a:rPr lang="en-US" dirty="0" smtClean="0"/>
              <a:t> event            format a30</a:t>
            </a:r>
          </a:p>
          <a:p>
            <a:r>
              <a:rPr lang="en-US" dirty="0" err="1" smtClean="0"/>
              <a:t>colu</a:t>
            </a:r>
            <a:r>
              <a:rPr lang="en-US" dirty="0" smtClean="0"/>
              <a:t> </a:t>
            </a:r>
            <a:r>
              <a:rPr lang="en-US" dirty="0" err="1" smtClean="0"/>
              <a:t>wait_time_milli</a:t>
            </a:r>
            <a:r>
              <a:rPr lang="en-US" dirty="0" smtClean="0"/>
              <a:t>  format 99,999     heading '</a:t>
            </a:r>
            <a:r>
              <a:rPr lang="en-US" dirty="0" err="1" smtClean="0"/>
              <a:t>Wait|Milli</a:t>
            </a:r>
            <a:r>
              <a:rPr lang="en-US" dirty="0" smtClean="0"/>
              <a:t>'</a:t>
            </a:r>
          </a:p>
          <a:p>
            <a:r>
              <a:rPr lang="en-US" dirty="0" err="1" smtClean="0"/>
              <a:t>colu</a:t>
            </a:r>
            <a:r>
              <a:rPr lang="en-US" dirty="0" smtClean="0"/>
              <a:t> graph            format a20</a:t>
            </a:r>
          </a:p>
          <a:p>
            <a:r>
              <a:rPr lang="en-US" dirty="0" err="1" smtClean="0"/>
              <a:t>colu</a:t>
            </a:r>
            <a:r>
              <a:rPr lang="en-US" dirty="0" smtClean="0"/>
              <a:t> pct              format 999.99</a:t>
            </a:r>
          </a:p>
          <a:p>
            <a:r>
              <a:rPr lang="en-US" dirty="0" smtClean="0"/>
              <a:t>break on event</a:t>
            </a:r>
          </a:p>
          <a:p>
            <a:endParaRPr lang="en-US" dirty="0" smtClean="0"/>
          </a:p>
          <a:p>
            <a:r>
              <a:rPr lang="en-US" dirty="0" smtClean="0"/>
              <a:t>with </a:t>
            </a:r>
            <a:r>
              <a:rPr lang="en-US" dirty="0" err="1" smtClean="0"/>
              <a:t>target_data</a:t>
            </a:r>
            <a:r>
              <a:rPr lang="en-US" dirty="0" smtClean="0"/>
              <a:t> as (</a:t>
            </a:r>
          </a:p>
          <a:p>
            <a:r>
              <a:rPr lang="en-US" dirty="0" smtClean="0"/>
              <a:t>  select event, </a:t>
            </a:r>
            <a:r>
              <a:rPr lang="en-US" dirty="0" err="1" smtClean="0"/>
              <a:t>wait_time_milli</a:t>
            </a:r>
            <a:r>
              <a:rPr lang="en-US" dirty="0" smtClean="0"/>
              <a:t>, </a:t>
            </a:r>
            <a:r>
              <a:rPr lang="en-US" dirty="0" err="1" smtClean="0"/>
              <a:t>wait_count</a:t>
            </a:r>
            <a:r>
              <a:rPr lang="en-US" dirty="0" smtClean="0"/>
              <a:t> * -1 as </a:t>
            </a:r>
            <a:r>
              <a:rPr lang="en-US" dirty="0" err="1" smtClean="0"/>
              <a:t>wait_count</a:t>
            </a:r>
            <a:r>
              <a:rPr lang="en-US" dirty="0" smtClean="0"/>
              <a:t>, </a:t>
            </a:r>
            <a:r>
              <a:rPr lang="en-US" dirty="0" err="1" smtClean="0"/>
              <a:t>last_update_time</a:t>
            </a:r>
            <a:endParaRPr lang="en-US" dirty="0" smtClean="0"/>
          </a:p>
          <a:p>
            <a:r>
              <a:rPr lang="en-US" dirty="0" smtClean="0"/>
              <a:t>  from </a:t>
            </a:r>
            <a:r>
              <a:rPr lang="en-US" dirty="0" err="1" smtClean="0"/>
              <a:t>v$event_histogram</a:t>
            </a:r>
            <a:endParaRPr lang="en-US" dirty="0" smtClean="0"/>
          </a:p>
          <a:p>
            <a:r>
              <a:rPr lang="en-US" dirty="0" smtClean="0"/>
              <a:t>  where event like '%&amp;EVENT%'</a:t>
            </a:r>
          </a:p>
          <a:p>
            <a:r>
              <a:rPr lang="en-US" dirty="0" smtClean="0"/>
              <a:t>  union all</a:t>
            </a:r>
          </a:p>
          <a:p>
            <a:r>
              <a:rPr lang="en-US" dirty="0" smtClean="0"/>
              <a:t>  select null as event, null as </a:t>
            </a:r>
            <a:r>
              <a:rPr lang="en-US" dirty="0" err="1" smtClean="0"/>
              <a:t>wait_time_milli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nullif</a:t>
            </a:r>
            <a:r>
              <a:rPr lang="en-US" dirty="0" smtClean="0"/>
              <a:t>(</a:t>
            </a:r>
            <a:r>
              <a:rPr lang="en-US" dirty="0" err="1" smtClean="0"/>
              <a:t>admin.sleep</a:t>
            </a:r>
            <a:r>
              <a:rPr lang="en-US" dirty="0" smtClean="0"/>
              <a:t>(&amp;SECONDS), &amp;SECONDS) as </a:t>
            </a:r>
            <a:r>
              <a:rPr lang="en-US" dirty="0" err="1" smtClean="0"/>
              <a:t>wait_count</a:t>
            </a:r>
            <a:r>
              <a:rPr lang="en-US" dirty="0" smtClean="0"/>
              <a:t>, null from dual</a:t>
            </a:r>
          </a:p>
          <a:p>
            <a:r>
              <a:rPr lang="en-US" dirty="0" smtClean="0"/>
              <a:t>  union all</a:t>
            </a:r>
          </a:p>
          <a:p>
            <a:r>
              <a:rPr lang="en-US" dirty="0" smtClean="0"/>
              <a:t>  select event, </a:t>
            </a:r>
            <a:r>
              <a:rPr lang="en-US" dirty="0" err="1" smtClean="0"/>
              <a:t>wait_time_milli</a:t>
            </a:r>
            <a:r>
              <a:rPr lang="en-US" dirty="0" smtClean="0"/>
              <a:t>, </a:t>
            </a:r>
            <a:r>
              <a:rPr lang="en-US" dirty="0" err="1" smtClean="0"/>
              <a:t>wait_count</a:t>
            </a:r>
            <a:r>
              <a:rPr lang="en-US" dirty="0" smtClean="0"/>
              <a:t> as </a:t>
            </a:r>
            <a:r>
              <a:rPr lang="en-US" dirty="0" err="1" smtClean="0"/>
              <a:t>wait_count</a:t>
            </a:r>
            <a:r>
              <a:rPr lang="en-US" dirty="0" smtClean="0"/>
              <a:t>, </a:t>
            </a:r>
            <a:r>
              <a:rPr lang="en-US" dirty="0" err="1" smtClean="0"/>
              <a:t>last_update_time</a:t>
            </a:r>
            <a:endParaRPr lang="en-US" dirty="0" smtClean="0"/>
          </a:p>
          <a:p>
            <a:r>
              <a:rPr lang="en-US" dirty="0" smtClean="0"/>
              <a:t>  from </a:t>
            </a:r>
            <a:r>
              <a:rPr lang="en-US" dirty="0" err="1" smtClean="0"/>
              <a:t>v$event_histogram</a:t>
            </a:r>
            <a:endParaRPr lang="en-US" dirty="0" smtClean="0"/>
          </a:p>
          <a:p>
            <a:r>
              <a:rPr lang="en-US" dirty="0" smtClean="0"/>
              <a:t>  where event like '%&amp;EVENT%'</a:t>
            </a:r>
          </a:p>
          <a:p>
            <a:r>
              <a:rPr lang="en-US" dirty="0" smtClean="0"/>
              <a:t>), </a:t>
            </a:r>
            <a:r>
              <a:rPr lang="en-US" dirty="0" err="1" smtClean="0"/>
              <a:t>analytic_data</a:t>
            </a:r>
            <a:r>
              <a:rPr lang="en-US" dirty="0" smtClean="0"/>
              <a:t> as (</a:t>
            </a:r>
          </a:p>
          <a:p>
            <a:r>
              <a:rPr lang="en-US" dirty="0" smtClean="0"/>
              <a:t>  select event, </a:t>
            </a:r>
            <a:r>
              <a:rPr lang="en-US" dirty="0" err="1" smtClean="0"/>
              <a:t>wait_time_milli</a:t>
            </a:r>
            <a:r>
              <a:rPr lang="en-US" dirty="0" smtClean="0"/>
              <a:t>, sum(</a:t>
            </a:r>
            <a:r>
              <a:rPr lang="en-US" dirty="0" err="1" smtClean="0"/>
              <a:t>wait_count</a:t>
            </a:r>
            <a:r>
              <a:rPr lang="en-US" dirty="0" smtClean="0"/>
              <a:t>) as </a:t>
            </a:r>
            <a:r>
              <a:rPr lang="en-US" dirty="0" err="1" smtClean="0"/>
              <a:t>wait_count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sum(</a:t>
            </a:r>
            <a:r>
              <a:rPr lang="en-US" dirty="0" err="1" smtClean="0"/>
              <a:t>wait_count</a:t>
            </a:r>
            <a:r>
              <a:rPr lang="en-US" dirty="0" smtClean="0"/>
              <a:t>)/sum(sum(</a:t>
            </a:r>
            <a:r>
              <a:rPr lang="en-US" dirty="0" err="1" smtClean="0"/>
              <a:t>wait_count</a:t>
            </a:r>
            <a:r>
              <a:rPr lang="en-US" dirty="0" smtClean="0"/>
              <a:t>)) over (partition by event) as </a:t>
            </a:r>
            <a:r>
              <a:rPr lang="en-US" dirty="0" err="1" smtClean="0"/>
              <a:t>pct_sum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max(</a:t>
            </a:r>
            <a:r>
              <a:rPr lang="en-US" dirty="0" err="1" smtClean="0"/>
              <a:t>last_update_time</a:t>
            </a:r>
            <a:r>
              <a:rPr lang="en-US" dirty="0" smtClean="0"/>
              <a:t>) as </a:t>
            </a:r>
            <a:r>
              <a:rPr lang="en-US" dirty="0" err="1" smtClean="0"/>
              <a:t>last_update_time</a:t>
            </a:r>
            <a:endParaRPr lang="en-US" dirty="0" smtClean="0"/>
          </a:p>
          <a:p>
            <a:r>
              <a:rPr lang="en-US" dirty="0" smtClean="0"/>
              <a:t>  from </a:t>
            </a:r>
            <a:r>
              <a:rPr lang="en-US" dirty="0" err="1" smtClean="0"/>
              <a:t>target_data</a:t>
            </a:r>
            <a:endParaRPr lang="en-US" dirty="0" smtClean="0"/>
          </a:p>
          <a:p>
            <a:r>
              <a:rPr lang="en-US" dirty="0" smtClean="0"/>
              <a:t>  group by event, </a:t>
            </a:r>
            <a:r>
              <a:rPr lang="en-US" dirty="0" err="1" smtClean="0"/>
              <a:t>wait_time_milli</a:t>
            </a:r>
            <a:endParaRPr lang="en-US" dirty="0" smtClean="0"/>
          </a:p>
          <a:p>
            <a:r>
              <a:rPr lang="en-US" dirty="0" smtClean="0"/>
              <a:t>  having sum(</a:t>
            </a:r>
            <a:r>
              <a:rPr lang="en-US" dirty="0" err="1" smtClean="0"/>
              <a:t>wait_count</a:t>
            </a:r>
            <a:r>
              <a:rPr lang="en-US" dirty="0" smtClean="0"/>
              <a:t>) &gt; 0</a:t>
            </a:r>
          </a:p>
          <a:p>
            <a:r>
              <a:rPr lang="en-US" dirty="0" smtClean="0"/>
              <a:t>)</a:t>
            </a:r>
          </a:p>
          <a:p>
            <a:r>
              <a:rPr lang="en-US" dirty="0" smtClean="0"/>
              <a:t>select event, </a:t>
            </a:r>
            <a:r>
              <a:rPr lang="en-US" dirty="0" err="1" smtClean="0"/>
              <a:t>wait_time_milli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round(</a:t>
            </a:r>
            <a:r>
              <a:rPr lang="en-US" dirty="0" err="1" smtClean="0"/>
              <a:t>pct_sum</a:t>
            </a:r>
            <a:r>
              <a:rPr lang="en-US" dirty="0" smtClean="0"/>
              <a:t> * 100, 2) as pct,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lpad</a:t>
            </a:r>
            <a:r>
              <a:rPr lang="en-US" dirty="0" smtClean="0"/>
              <a:t>('#', </a:t>
            </a:r>
            <a:r>
              <a:rPr lang="en-US" dirty="0" err="1" smtClean="0"/>
              <a:t>pct_sum</a:t>
            </a:r>
            <a:r>
              <a:rPr lang="en-US" dirty="0" smtClean="0"/>
              <a:t>/max(</a:t>
            </a:r>
            <a:r>
              <a:rPr lang="en-US" dirty="0" err="1" smtClean="0"/>
              <a:t>pct_sum</a:t>
            </a:r>
            <a:r>
              <a:rPr lang="en-US" dirty="0" smtClean="0"/>
              <a:t>) over (partition by event) * 20, '#') as graph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analytic_data</a:t>
            </a:r>
            <a:endParaRPr lang="en-US" dirty="0" smtClean="0"/>
          </a:p>
          <a:p>
            <a:r>
              <a:rPr lang="en-US" dirty="0" smtClean="0"/>
              <a:t>order by event, </a:t>
            </a:r>
            <a:r>
              <a:rPr lang="en-US" dirty="0" err="1" smtClean="0"/>
              <a:t>wait_time_milli</a:t>
            </a:r>
            <a:endParaRPr lang="en-US" dirty="0" smtClean="0"/>
          </a:p>
          <a:p>
            <a:r>
              <a:rPr lang="en-US" dirty="0" smtClean="0"/>
              <a:t>/</a:t>
            </a:r>
          </a:p>
          <a:p>
            <a:endParaRPr lang="en-US" dirty="0" smtClean="0"/>
          </a:p>
          <a:p>
            <a:r>
              <a:rPr lang="en-US" dirty="0" err="1" smtClean="0"/>
              <a:t>undef</a:t>
            </a:r>
            <a:r>
              <a:rPr lang="en-US" dirty="0" smtClean="0"/>
              <a:t> EVENT</a:t>
            </a:r>
          </a:p>
          <a:p>
            <a:r>
              <a:rPr lang="en-US" dirty="0" err="1" smtClean="0"/>
              <a:t>undef</a:t>
            </a:r>
            <a:r>
              <a:rPr lang="en-US" dirty="0" smtClean="0"/>
              <a:t>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459E2-F16D-488B-9723-95C162F63A4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74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define EVENT=&amp;1</a:t>
            </a:r>
          </a:p>
          <a:p>
            <a:r>
              <a:rPr lang="en-US" dirty="0" smtClean="0"/>
              <a:t>define SECONDS=&amp;2</a:t>
            </a:r>
          </a:p>
          <a:p>
            <a:endParaRPr lang="en-US" dirty="0" smtClean="0"/>
          </a:p>
          <a:p>
            <a:r>
              <a:rPr lang="en-US" dirty="0" smtClean="0"/>
              <a:t>set verify off</a:t>
            </a:r>
          </a:p>
          <a:p>
            <a:endParaRPr lang="en-US" dirty="0" smtClean="0"/>
          </a:p>
          <a:p>
            <a:r>
              <a:rPr lang="en-US" dirty="0" err="1" smtClean="0"/>
              <a:t>colu</a:t>
            </a:r>
            <a:r>
              <a:rPr lang="en-US" dirty="0" smtClean="0"/>
              <a:t> event            format a30</a:t>
            </a:r>
          </a:p>
          <a:p>
            <a:r>
              <a:rPr lang="en-US" dirty="0" err="1" smtClean="0"/>
              <a:t>colu</a:t>
            </a:r>
            <a:r>
              <a:rPr lang="en-US" dirty="0" smtClean="0"/>
              <a:t> </a:t>
            </a:r>
            <a:r>
              <a:rPr lang="en-US" dirty="0" err="1" smtClean="0"/>
              <a:t>wait_time_milli</a:t>
            </a:r>
            <a:r>
              <a:rPr lang="en-US" dirty="0" smtClean="0"/>
              <a:t>  format 99,999     heading '</a:t>
            </a:r>
            <a:r>
              <a:rPr lang="en-US" dirty="0" err="1" smtClean="0"/>
              <a:t>Wait|Milli</a:t>
            </a:r>
            <a:r>
              <a:rPr lang="en-US" dirty="0" smtClean="0"/>
              <a:t>'</a:t>
            </a:r>
          </a:p>
          <a:p>
            <a:r>
              <a:rPr lang="en-US" dirty="0" err="1" smtClean="0"/>
              <a:t>colu</a:t>
            </a:r>
            <a:r>
              <a:rPr lang="en-US" dirty="0" smtClean="0"/>
              <a:t> graph            format a20</a:t>
            </a:r>
          </a:p>
          <a:p>
            <a:r>
              <a:rPr lang="en-US" dirty="0" err="1" smtClean="0"/>
              <a:t>colu</a:t>
            </a:r>
            <a:r>
              <a:rPr lang="en-US" dirty="0" smtClean="0"/>
              <a:t> pct              format 999.99</a:t>
            </a:r>
          </a:p>
          <a:p>
            <a:r>
              <a:rPr lang="en-US" dirty="0" smtClean="0"/>
              <a:t>break on event</a:t>
            </a:r>
          </a:p>
          <a:p>
            <a:endParaRPr lang="en-US" dirty="0" smtClean="0"/>
          </a:p>
          <a:p>
            <a:r>
              <a:rPr lang="en-US" dirty="0" smtClean="0"/>
              <a:t>with </a:t>
            </a:r>
            <a:r>
              <a:rPr lang="en-US" dirty="0" err="1" smtClean="0"/>
              <a:t>target_data</a:t>
            </a:r>
            <a:r>
              <a:rPr lang="en-US" dirty="0" smtClean="0"/>
              <a:t> as (</a:t>
            </a:r>
          </a:p>
          <a:p>
            <a:r>
              <a:rPr lang="en-US" dirty="0" smtClean="0"/>
              <a:t>  select event, </a:t>
            </a:r>
            <a:r>
              <a:rPr lang="en-US" dirty="0" err="1" smtClean="0"/>
              <a:t>wait_time_milli</a:t>
            </a:r>
            <a:r>
              <a:rPr lang="en-US" dirty="0" smtClean="0"/>
              <a:t>, </a:t>
            </a:r>
            <a:r>
              <a:rPr lang="en-US" dirty="0" err="1" smtClean="0"/>
              <a:t>wait_count</a:t>
            </a:r>
            <a:r>
              <a:rPr lang="en-US" dirty="0" smtClean="0"/>
              <a:t> * -1 as </a:t>
            </a:r>
            <a:r>
              <a:rPr lang="en-US" dirty="0" err="1" smtClean="0"/>
              <a:t>wait_count</a:t>
            </a:r>
            <a:r>
              <a:rPr lang="en-US" dirty="0" smtClean="0"/>
              <a:t>, </a:t>
            </a:r>
            <a:r>
              <a:rPr lang="en-US" dirty="0" err="1" smtClean="0"/>
              <a:t>last_update_time</a:t>
            </a:r>
            <a:endParaRPr lang="en-US" dirty="0" smtClean="0"/>
          </a:p>
          <a:p>
            <a:r>
              <a:rPr lang="en-US" dirty="0" smtClean="0"/>
              <a:t>  from </a:t>
            </a:r>
            <a:r>
              <a:rPr lang="en-US" dirty="0" err="1" smtClean="0"/>
              <a:t>v$event_histogram</a:t>
            </a:r>
            <a:endParaRPr lang="en-US" dirty="0" smtClean="0"/>
          </a:p>
          <a:p>
            <a:r>
              <a:rPr lang="en-US" dirty="0" smtClean="0"/>
              <a:t>  where event like '%&amp;EVENT%'</a:t>
            </a:r>
          </a:p>
          <a:p>
            <a:r>
              <a:rPr lang="en-US" dirty="0" smtClean="0"/>
              <a:t>  union all</a:t>
            </a:r>
          </a:p>
          <a:p>
            <a:r>
              <a:rPr lang="en-US" dirty="0" smtClean="0"/>
              <a:t>  select null as event, null as </a:t>
            </a:r>
            <a:r>
              <a:rPr lang="en-US" dirty="0" err="1" smtClean="0"/>
              <a:t>wait_time_milli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nullif</a:t>
            </a:r>
            <a:r>
              <a:rPr lang="en-US" dirty="0" smtClean="0"/>
              <a:t>(</a:t>
            </a:r>
            <a:r>
              <a:rPr lang="en-US" dirty="0" err="1" smtClean="0"/>
              <a:t>admin.sleep</a:t>
            </a:r>
            <a:r>
              <a:rPr lang="en-US" dirty="0" smtClean="0"/>
              <a:t>(&amp;SECONDS), &amp;SECONDS) as </a:t>
            </a:r>
            <a:r>
              <a:rPr lang="en-US" dirty="0" err="1" smtClean="0"/>
              <a:t>wait_count</a:t>
            </a:r>
            <a:r>
              <a:rPr lang="en-US" dirty="0" smtClean="0"/>
              <a:t>, null from dual</a:t>
            </a:r>
          </a:p>
          <a:p>
            <a:r>
              <a:rPr lang="en-US" dirty="0" smtClean="0"/>
              <a:t>  union all</a:t>
            </a:r>
          </a:p>
          <a:p>
            <a:r>
              <a:rPr lang="en-US" dirty="0" smtClean="0"/>
              <a:t>  select event, </a:t>
            </a:r>
            <a:r>
              <a:rPr lang="en-US" dirty="0" err="1" smtClean="0"/>
              <a:t>wait_time_milli</a:t>
            </a:r>
            <a:r>
              <a:rPr lang="en-US" dirty="0" smtClean="0"/>
              <a:t>, </a:t>
            </a:r>
            <a:r>
              <a:rPr lang="en-US" dirty="0" err="1" smtClean="0"/>
              <a:t>wait_count</a:t>
            </a:r>
            <a:r>
              <a:rPr lang="en-US" dirty="0" smtClean="0"/>
              <a:t> as </a:t>
            </a:r>
            <a:r>
              <a:rPr lang="en-US" dirty="0" err="1" smtClean="0"/>
              <a:t>wait_count</a:t>
            </a:r>
            <a:r>
              <a:rPr lang="en-US" dirty="0" smtClean="0"/>
              <a:t>, </a:t>
            </a:r>
            <a:r>
              <a:rPr lang="en-US" dirty="0" err="1" smtClean="0"/>
              <a:t>last_update_time</a:t>
            </a:r>
            <a:endParaRPr lang="en-US" dirty="0" smtClean="0"/>
          </a:p>
          <a:p>
            <a:r>
              <a:rPr lang="en-US" dirty="0" smtClean="0"/>
              <a:t>  from </a:t>
            </a:r>
            <a:r>
              <a:rPr lang="en-US" dirty="0" err="1" smtClean="0"/>
              <a:t>v$event_histogram</a:t>
            </a:r>
            <a:endParaRPr lang="en-US" dirty="0" smtClean="0"/>
          </a:p>
          <a:p>
            <a:r>
              <a:rPr lang="en-US" dirty="0" smtClean="0"/>
              <a:t>  where event like '%&amp;EVENT%'</a:t>
            </a:r>
          </a:p>
          <a:p>
            <a:r>
              <a:rPr lang="en-US" dirty="0" smtClean="0"/>
              <a:t>), </a:t>
            </a:r>
            <a:r>
              <a:rPr lang="en-US" dirty="0" err="1" smtClean="0"/>
              <a:t>analytic_data</a:t>
            </a:r>
            <a:r>
              <a:rPr lang="en-US" dirty="0" smtClean="0"/>
              <a:t> as (</a:t>
            </a:r>
          </a:p>
          <a:p>
            <a:r>
              <a:rPr lang="en-US" dirty="0" smtClean="0"/>
              <a:t>  select event, </a:t>
            </a:r>
            <a:r>
              <a:rPr lang="en-US" dirty="0" err="1" smtClean="0"/>
              <a:t>wait_time_milli</a:t>
            </a:r>
            <a:r>
              <a:rPr lang="en-US" dirty="0" smtClean="0"/>
              <a:t>, sum(</a:t>
            </a:r>
            <a:r>
              <a:rPr lang="en-US" dirty="0" err="1" smtClean="0"/>
              <a:t>wait_count</a:t>
            </a:r>
            <a:r>
              <a:rPr lang="en-US" dirty="0" smtClean="0"/>
              <a:t>) as </a:t>
            </a:r>
            <a:r>
              <a:rPr lang="en-US" dirty="0" err="1" smtClean="0"/>
              <a:t>wait_count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sum(</a:t>
            </a:r>
            <a:r>
              <a:rPr lang="en-US" dirty="0" err="1" smtClean="0"/>
              <a:t>wait_count</a:t>
            </a:r>
            <a:r>
              <a:rPr lang="en-US" dirty="0" smtClean="0"/>
              <a:t>)/sum(sum(</a:t>
            </a:r>
            <a:r>
              <a:rPr lang="en-US" dirty="0" err="1" smtClean="0"/>
              <a:t>wait_count</a:t>
            </a:r>
            <a:r>
              <a:rPr lang="en-US" dirty="0" smtClean="0"/>
              <a:t>)) over (partition by event) as </a:t>
            </a:r>
            <a:r>
              <a:rPr lang="en-US" dirty="0" err="1" smtClean="0"/>
              <a:t>pct_sum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max(</a:t>
            </a:r>
            <a:r>
              <a:rPr lang="en-US" dirty="0" err="1" smtClean="0"/>
              <a:t>last_update_time</a:t>
            </a:r>
            <a:r>
              <a:rPr lang="en-US" dirty="0" smtClean="0"/>
              <a:t>) as </a:t>
            </a:r>
            <a:r>
              <a:rPr lang="en-US" dirty="0" err="1" smtClean="0"/>
              <a:t>last_update_time</a:t>
            </a:r>
            <a:endParaRPr lang="en-US" dirty="0" smtClean="0"/>
          </a:p>
          <a:p>
            <a:r>
              <a:rPr lang="en-US" dirty="0" smtClean="0"/>
              <a:t>  from </a:t>
            </a:r>
            <a:r>
              <a:rPr lang="en-US" dirty="0" err="1" smtClean="0"/>
              <a:t>target_data</a:t>
            </a:r>
            <a:endParaRPr lang="en-US" dirty="0" smtClean="0"/>
          </a:p>
          <a:p>
            <a:r>
              <a:rPr lang="en-US" dirty="0" smtClean="0"/>
              <a:t>  group by event, </a:t>
            </a:r>
            <a:r>
              <a:rPr lang="en-US" dirty="0" err="1" smtClean="0"/>
              <a:t>wait_time_milli</a:t>
            </a:r>
            <a:endParaRPr lang="en-US" dirty="0" smtClean="0"/>
          </a:p>
          <a:p>
            <a:r>
              <a:rPr lang="en-US" dirty="0" smtClean="0"/>
              <a:t>  having sum(</a:t>
            </a:r>
            <a:r>
              <a:rPr lang="en-US" dirty="0" err="1" smtClean="0"/>
              <a:t>wait_count</a:t>
            </a:r>
            <a:r>
              <a:rPr lang="en-US" dirty="0" smtClean="0"/>
              <a:t>) &gt; 0</a:t>
            </a:r>
          </a:p>
          <a:p>
            <a:r>
              <a:rPr lang="en-US" dirty="0" smtClean="0"/>
              <a:t>)</a:t>
            </a:r>
          </a:p>
          <a:p>
            <a:r>
              <a:rPr lang="en-US" dirty="0" smtClean="0"/>
              <a:t>select event, </a:t>
            </a:r>
            <a:r>
              <a:rPr lang="en-US" dirty="0" err="1" smtClean="0"/>
              <a:t>wait_time_milli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round(</a:t>
            </a:r>
            <a:r>
              <a:rPr lang="en-US" dirty="0" err="1" smtClean="0"/>
              <a:t>pct_sum</a:t>
            </a:r>
            <a:r>
              <a:rPr lang="en-US" dirty="0" smtClean="0"/>
              <a:t> * 100, 2) as pct,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lpad</a:t>
            </a:r>
            <a:r>
              <a:rPr lang="en-US" dirty="0" smtClean="0"/>
              <a:t>('#', </a:t>
            </a:r>
            <a:r>
              <a:rPr lang="en-US" dirty="0" err="1" smtClean="0"/>
              <a:t>pct_sum</a:t>
            </a:r>
            <a:r>
              <a:rPr lang="en-US" dirty="0" smtClean="0"/>
              <a:t>/max(</a:t>
            </a:r>
            <a:r>
              <a:rPr lang="en-US" dirty="0" err="1" smtClean="0"/>
              <a:t>pct_sum</a:t>
            </a:r>
            <a:r>
              <a:rPr lang="en-US" dirty="0" smtClean="0"/>
              <a:t>) over (partition by event) * 20, '#') as graph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analytic_data</a:t>
            </a:r>
            <a:endParaRPr lang="en-US" dirty="0" smtClean="0"/>
          </a:p>
          <a:p>
            <a:r>
              <a:rPr lang="en-US" dirty="0" smtClean="0"/>
              <a:t>order by event, </a:t>
            </a:r>
            <a:r>
              <a:rPr lang="en-US" dirty="0" err="1" smtClean="0"/>
              <a:t>wait_time_milli</a:t>
            </a:r>
            <a:endParaRPr lang="en-US" dirty="0" smtClean="0"/>
          </a:p>
          <a:p>
            <a:r>
              <a:rPr lang="en-US" dirty="0" smtClean="0"/>
              <a:t>/</a:t>
            </a:r>
          </a:p>
          <a:p>
            <a:endParaRPr lang="en-US" dirty="0" smtClean="0"/>
          </a:p>
          <a:p>
            <a:r>
              <a:rPr lang="en-US" dirty="0" err="1" smtClean="0"/>
              <a:t>undef</a:t>
            </a:r>
            <a:r>
              <a:rPr lang="en-US" dirty="0" smtClean="0"/>
              <a:t> EVENT</a:t>
            </a:r>
          </a:p>
          <a:p>
            <a:r>
              <a:rPr lang="en-US" dirty="0" err="1" smtClean="0"/>
              <a:t>undef</a:t>
            </a:r>
            <a:r>
              <a:rPr lang="en-US" dirty="0" smtClean="0"/>
              <a:t>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459E2-F16D-488B-9723-95C162F63A4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45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459E2-F16D-488B-9723-95C162F63A4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12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" t="293" r="11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3037" y="1753740"/>
            <a:ext cx="7726661" cy="956879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3040" y="5094506"/>
            <a:ext cx="4069080" cy="1480582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ts val="1500"/>
              </a:lnSpc>
              <a:buNone/>
              <a:defRPr sz="16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2324" y="3101737"/>
            <a:ext cx="4736592" cy="1389872"/>
          </a:xfrm>
        </p:spPr>
        <p:txBody>
          <a:bodyPr/>
          <a:lstStyle>
            <a:lvl1pPr marL="0" indent="0">
              <a:buNone/>
              <a:defRPr i="1" baseline="0">
                <a:solidFill>
                  <a:srgbClr val="00457C"/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28600" y="145473"/>
            <a:ext cx="3584864" cy="112221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88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" t="803" r="129" b="-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0" y="-2"/>
            <a:ext cx="8778876" cy="5852160"/>
            <a:chOff x="0" y="0"/>
            <a:chExt cx="8778876" cy="5542000"/>
          </a:xfrm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8778876" cy="553664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>
            <a:xfrm>
              <a:off x="0" y="10048"/>
              <a:ext cx="8778876" cy="5531952"/>
            </a:xfrm>
            <a:prstGeom prst="rect">
              <a:avLst/>
            </a:prstGeom>
            <a:solidFill>
              <a:srgbClr val="007698">
                <a:alpha val="63137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3037" y="1751296"/>
            <a:ext cx="7726661" cy="1444072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22324" y="5928527"/>
            <a:ext cx="4736592" cy="853606"/>
          </a:xfrm>
        </p:spPr>
        <p:txBody>
          <a:bodyPr anchor="ctr"/>
          <a:lstStyle>
            <a:lvl1pPr marL="0" indent="0">
              <a:lnSpc>
                <a:spcPts val="2000"/>
              </a:lnSpc>
              <a:buNone/>
              <a:defRPr sz="15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5424055" y="5928527"/>
            <a:ext cx="3354821" cy="92947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18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78878" cy="585215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1"/>
            <a:ext cx="8778876" cy="5852158"/>
          </a:xfrm>
          <a:prstGeom prst="rect">
            <a:avLst/>
          </a:prstGeom>
          <a:solidFill>
            <a:srgbClr val="007698">
              <a:alpha val="62353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671727" y="6353804"/>
            <a:ext cx="56726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lvl1pPr algn="ctr">
              <a:defRPr sz="1400">
                <a:solidFill>
                  <a:schemeClr val="bg1"/>
                </a:solidFill>
                <a:latin typeface="Arial Black" pitchFamily="34" charset="0"/>
              </a:defRPr>
            </a:lvl1pPr>
          </a:lstStyle>
          <a:p>
            <a:fld id="{0ECD8050-98C7-4410-9884-118F215E9D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 userDrawn="1">
            <p:ph type="ctrTitle"/>
          </p:nvPr>
        </p:nvSpPr>
        <p:spPr>
          <a:xfrm>
            <a:off x="523038" y="1746822"/>
            <a:ext cx="7430792" cy="1444072"/>
          </a:xfrm>
        </p:spPr>
        <p:txBody>
          <a:bodyPr anchor="t">
            <a:normAutofit/>
          </a:bodyPr>
          <a:lstStyle>
            <a:lvl1pPr>
              <a:lnSpc>
                <a:spcPts val="3600"/>
              </a:lnSpc>
              <a:defRPr sz="38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2324" y="5928527"/>
            <a:ext cx="4736592" cy="853606"/>
          </a:xfrm>
        </p:spPr>
        <p:txBody>
          <a:bodyPr anchor="ctr"/>
          <a:lstStyle>
            <a:lvl1pPr marL="0" indent="0">
              <a:lnSpc>
                <a:spcPts val="2000"/>
              </a:lnSpc>
              <a:buNone/>
              <a:defRPr sz="1500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93" y="402336"/>
            <a:ext cx="7997825" cy="822960"/>
          </a:xfrm>
        </p:spPr>
        <p:txBody>
          <a:bodyPr/>
          <a:lstStyle>
            <a:lvl1pPr>
              <a:lnSpc>
                <a:spcPts val="2900"/>
              </a:lnSpc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93" y="1428148"/>
            <a:ext cx="7997825" cy="4617720"/>
          </a:xfrm>
        </p:spPr>
        <p:txBody>
          <a:bodyPr/>
          <a:lstStyle>
            <a:lvl3pPr>
              <a:buClr>
                <a:srgbClr val="007698"/>
              </a:buClr>
              <a:defRPr sz="1800"/>
            </a:lvl3pPr>
            <a:lvl4pPr marL="1430338" indent="-228600">
              <a:buClr>
                <a:srgbClr val="007698"/>
              </a:buClr>
              <a:defRPr sz="1800"/>
            </a:lvl4pPr>
            <a:lvl5pPr marL="1885950" indent="-228600">
              <a:buClr>
                <a:srgbClr val="007698"/>
              </a:buCl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71727" y="6353804"/>
            <a:ext cx="567262" cy="365125"/>
          </a:xfrm>
        </p:spPr>
        <p:txBody>
          <a:bodyPr/>
          <a:lstStyle/>
          <a:p>
            <a:fld id="{0ECD8050-98C7-4410-9884-118F215E9D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07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1893" y="401633"/>
            <a:ext cx="7997825" cy="8229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93" y="1428148"/>
            <a:ext cx="3749040" cy="4617720"/>
          </a:xfrm>
        </p:spPr>
        <p:txBody>
          <a:bodyPr/>
          <a:lstStyle>
            <a:lvl4pPr marL="1430338" indent="-228600">
              <a:buClr>
                <a:srgbClr val="007698"/>
              </a:buClr>
              <a:defRPr sz="1800"/>
            </a:lvl4pPr>
            <a:lvl5pPr marL="1885950" indent="-228600">
              <a:buClr>
                <a:srgbClr val="007698"/>
              </a:buCl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4613541" y="1428148"/>
            <a:ext cx="3749040" cy="4617720"/>
          </a:xfrm>
        </p:spPr>
        <p:txBody>
          <a:bodyPr/>
          <a:lstStyle>
            <a:lvl4pPr marL="1430338" indent="-228600">
              <a:buClr>
                <a:srgbClr val="007698"/>
              </a:buClr>
              <a:defRPr sz="1800"/>
            </a:lvl4pPr>
            <a:lvl5pPr marL="1885950" indent="-228600">
              <a:buClr>
                <a:srgbClr val="007698"/>
              </a:buCl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671727" y="6353804"/>
            <a:ext cx="567262" cy="365125"/>
          </a:xfrm>
        </p:spPr>
        <p:txBody>
          <a:bodyPr/>
          <a:lstStyle/>
          <a:p>
            <a:fld id="{0ECD8050-98C7-4410-9884-118F215E9D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58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1893" y="401633"/>
            <a:ext cx="7997825" cy="8229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93" y="2069960"/>
            <a:ext cx="3749040" cy="397590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430338" indent="-228600">
              <a:buClr>
                <a:srgbClr val="007698"/>
              </a:buClr>
              <a:defRPr sz="1600"/>
            </a:lvl4pPr>
            <a:lvl5pPr marL="1885950" indent="-228600">
              <a:buClr>
                <a:srgbClr val="007698"/>
              </a:buCl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4603493" y="2069960"/>
            <a:ext cx="3749040" cy="397590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430338" indent="-228600">
              <a:buClr>
                <a:srgbClr val="007698"/>
              </a:buClr>
              <a:defRPr sz="1600"/>
            </a:lvl4pPr>
            <a:lvl5pPr marL="1885950" indent="-228600">
              <a:buClr>
                <a:srgbClr val="007698"/>
              </a:buCl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671727" y="6353804"/>
            <a:ext cx="567262" cy="365125"/>
          </a:xfrm>
        </p:spPr>
        <p:txBody>
          <a:bodyPr/>
          <a:lstStyle/>
          <a:p>
            <a:fld id="{0ECD8050-98C7-4410-9884-118F215E9D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431892" y="1328543"/>
            <a:ext cx="3749041" cy="650987"/>
          </a:xfrm>
          <a:noFill/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00769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03493" y="1328543"/>
            <a:ext cx="3749040" cy="650986"/>
          </a:xfrm>
          <a:noFill/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00769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0062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71727" y="6353804"/>
            <a:ext cx="567262" cy="365125"/>
          </a:xfrm>
        </p:spPr>
        <p:txBody>
          <a:bodyPr/>
          <a:lstStyle/>
          <a:p>
            <a:fld id="{0ECD8050-98C7-4410-9884-118F215E9D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74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71727" y="6353804"/>
            <a:ext cx="56726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lvl1pPr algn="ctr">
              <a:defRPr sz="1400">
                <a:solidFill>
                  <a:schemeClr val="bg1"/>
                </a:solidFill>
                <a:latin typeface="Arial Black" pitchFamily="34" charset="0"/>
              </a:defRPr>
            </a:lvl1pPr>
          </a:lstStyle>
          <a:p>
            <a:fld id="{0ECD8050-98C7-4410-9884-118F215E9D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0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" t="803" r="129" b="-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31893" y="401633"/>
            <a:ext cx="7997825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31893" y="1428148"/>
            <a:ext cx="7997825" cy="461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71727" y="6353804"/>
            <a:ext cx="56726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lvl1pPr algn="ctr">
              <a:defRPr sz="1400">
                <a:solidFill>
                  <a:schemeClr val="bg1"/>
                </a:solidFill>
                <a:latin typeface="Arial Black" pitchFamily="34" charset="0"/>
              </a:defRPr>
            </a:lvl1pPr>
          </a:lstStyle>
          <a:p>
            <a:fld id="{0ECD8050-98C7-4410-9884-118F215E9D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309755" y="6045868"/>
            <a:ext cx="3361972" cy="8121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4" r:id="rId2"/>
    <p:sldLayoutId id="2147483661" r:id="rId3"/>
    <p:sldLayoutId id="2147483654" r:id="rId4"/>
    <p:sldLayoutId id="2147483656" r:id="rId5"/>
    <p:sldLayoutId id="2147483663" r:id="rId6"/>
    <p:sldLayoutId id="2147483657" r:id="rId7"/>
    <p:sldLayoutId id="2147483662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fontAlgn="base">
        <a:lnSpc>
          <a:spcPts val="2900"/>
        </a:lnSpc>
        <a:spcBef>
          <a:spcPct val="0"/>
        </a:spcBef>
        <a:spcAft>
          <a:spcPct val="0"/>
        </a:spcAft>
        <a:defRPr sz="3000" b="1" kern="1200">
          <a:solidFill>
            <a:srgbClr val="00457C"/>
          </a:solidFill>
          <a:latin typeface="Arial Bold"/>
          <a:ea typeface="MS PGothic" pitchFamily="34" charset="-128"/>
          <a:cs typeface="Arial Bold"/>
        </a:defRPr>
      </a:lvl1pPr>
      <a:lvl2pPr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2pPr>
      <a:lvl3pPr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3pPr>
      <a:lvl4pPr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4pPr>
      <a:lvl5pPr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5pPr>
      <a:lvl6pPr marL="457200"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6pPr>
      <a:lvl7pPr marL="914400"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7pPr>
      <a:lvl8pPr marL="1371600"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8pPr>
      <a:lvl9pPr marL="1828800" algn="l" defTabSz="457200" rtl="0" fontAlgn="base">
        <a:lnSpc>
          <a:spcPts val="2700"/>
        </a:lnSpc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Bold" charset="0"/>
          <a:ea typeface="MS PGothic" pitchFamily="34" charset="-128"/>
        </a:defRPr>
      </a:lvl9pPr>
    </p:titleStyle>
    <p:bodyStyle>
      <a:lvl1pPr marL="342900" indent="-342900" algn="l" defTabSz="457200" rtl="0" fontAlgn="base">
        <a:lnSpc>
          <a:spcPts val="2400"/>
        </a:lnSpc>
        <a:spcBef>
          <a:spcPts val="600"/>
        </a:spcBef>
        <a:spcAft>
          <a:spcPct val="0"/>
        </a:spcAft>
        <a:buClr>
          <a:srgbClr val="B5DC17"/>
        </a:buClr>
        <a:buFont typeface="Lucida Grande" charset="0"/>
        <a:buChar char="■"/>
        <a:defRPr sz="2200" kern="1200">
          <a:solidFill>
            <a:schemeClr val="tx1"/>
          </a:solidFill>
          <a:latin typeface="Arial"/>
          <a:ea typeface="MS PGothic" pitchFamily="34" charset="-128"/>
          <a:cs typeface="Arial"/>
        </a:defRPr>
      </a:lvl1pPr>
      <a:lvl2pPr marL="747713" indent="-285750" algn="l" defTabSz="457200" rtl="0" fontAlgn="base">
        <a:lnSpc>
          <a:spcPts val="2400"/>
        </a:lnSpc>
        <a:spcBef>
          <a:spcPts val="600"/>
        </a:spcBef>
        <a:spcAft>
          <a:spcPct val="0"/>
        </a:spcAft>
        <a:buClr>
          <a:srgbClr val="007698"/>
        </a:buClr>
        <a:buFont typeface="Lucida Grande" charset="0"/>
        <a:buChar char="▪"/>
        <a:defRPr sz="2000" kern="1200">
          <a:solidFill>
            <a:schemeClr val="tx1"/>
          </a:solidFill>
          <a:latin typeface="Arial"/>
          <a:ea typeface="MS PGothic" pitchFamily="34" charset="-128"/>
          <a:cs typeface="Arial"/>
        </a:defRPr>
      </a:lvl2pPr>
      <a:lvl3pPr marL="979488" indent="-228600" algn="l" defTabSz="457200" rtl="0" fontAlgn="base">
        <a:lnSpc>
          <a:spcPts val="2400"/>
        </a:lnSpc>
        <a:spcBef>
          <a:spcPts val="600"/>
        </a:spcBef>
        <a:spcAft>
          <a:spcPct val="0"/>
        </a:spcAft>
        <a:buClr>
          <a:srgbClr val="007698"/>
        </a:buClr>
        <a:buSzPct val="70000"/>
        <a:buFont typeface="Lucida Grande" charset="0"/>
        <a:buChar char="—"/>
        <a:defRPr sz="1800" kern="1200">
          <a:solidFill>
            <a:schemeClr val="tx1"/>
          </a:solidFill>
          <a:latin typeface="Arial"/>
          <a:ea typeface="MS PGothic" pitchFamily="34" charset="-128"/>
          <a:cs typeface="Arial"/>
        </a:defRPr>
      </a:lvl3pPr>
      <a:lvl4pPr marL="1600200" indent="-228600" algn="l" defTabSz="457200" rtl="0" fontAlgn="base">
        <a:lnSpc>
          <a:spcPts val="2100"/>
        </a:lnSpc>
        <a:spcBef>
          <a:spcPts val="600"/>
        </a:spcBef>
        <a:spcAft>
          <a:spcPct val="0"/>
        </a:spcAft>
        <a:buClr>
          <a:schemeClr val="accent1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/>
          <a:ea typeface="MS PGothic" pitchFamily="34" charset="-128"/>
          <a:cs typeface="Arial"/>
        </a:defRPr>
      </a:lvl4pPr>
      <a:lvl5pPr marL="2057400" indent="-228600" algn="l" defTabSz="457200" rtl="0" fontAlgn="base">
        <a:lnSpc>
          <a:spcPts val="2100"/>
        </a:lnSpc>
        <a:spcBef>
          <a:spcPts val="600"/>
        </a:spcBef>
        <a:spcAft>
          <a:spcPct val="0"/>
        </a:spcAft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/>
          <a:ea typeface="MS PGothic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Text Box 29"/>
          <p:cNvSpPr txBox="1">
            <a:spLocks noChangeArrowheads="1"/>
          </p:cNvSpPr>
          <p:nvPr/>
        </p:nvSpPr>
        <p:spPr bwMode="auto">
          <a:xfrm>
            <a:off x="3505200" y="2209800"/>
            <a:ext cx="548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3040" y="902670"/>
            <a:ext cx="7726661" cy="956879"/>
          </a:xfrm>
        </p:spPr>
        <p:txBody>
          <a:bodyPr/>
          <a:lstStyle/>
          <a:p>
            <a:r>
              <a:rPr lang="en-US" dirty="0" smtClean="0"/>
              <a:t>Visualizing ORACLE performance</a:t>
            </a:r>
            <a:br>
              <a:rPr lang="en-US" dirty="0" smtClean="0"/>
            </a:br>
            <a:r>
              <a:rPr lang="en-US" dirty="0" smtClean="0"/>
              <a:t>with 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Maxym Kharchenko</a:t>
            </a:r>
          </a:p>
          <a:p>
            <a:r>
              <a:rPr lang="en-US" b="1" dirty="0" err="1" smtClean="0"/>
              <a:t>Gluent.com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4639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DBA 2.0: EM – Pretty … but not flexible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050" name="Picture 2" descr="C:\Dev\COMMIT\COMMIT 2012\E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50" y="1225296"/>
            <a:ext cx="8458377" cy="4756694"/>
          </a:xfrm>
          <a:prstGeom prst="rect">
            <a:avLst/>
          </a:prstGeom>
          <a:noFill/>
        </p:spPr>
      </p:pic>
      <p:pic>
        <p:nvPicPr>
          <p:cNvPr id="3" name="Picture 2" descr="C:\Dev\IOUG\Collaborate14\R\pictures\card_flexible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9661" y="2247129"/>
            <a:ext cx="4000500" cy="2800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DBA 1.0: </a:t>
            </a:r>
            <a:r>
              <a:rPr lang="en-US" dirty="0" err="1" smtClean="0"/>
              <a:t>sqlplus</a:t>
            </a:r>
            <a:r>
              <a:rPr lang="en-US" dirty="0" smtClean="0"/>
              <a:t> – Flexible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SQL*Plus: Release 11.2.0.2.0 Production on Fri Feb 14</a:t>
            </a:r>
          </a:p>
          <a:p>
            <a:pPr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Connected to: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Oracle Database 11g Enterprise Edition Release 11.2.0.2.0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With the Partitioning and Real Application Testing options</a:t>
            </a:r>
          </a:p>
          <a:p>
            <a:pPr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SQL&gt; </a:t>
            </a:r>
            <a:r>
              <a:rPr lang="en-US" sz="18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8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event_histograms</a:t>
            </a:r>
            <a:r>
              <a:rPr lang="en-US" sz="18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db%file%sequential</a:t>
            </a:r>
            <a:endParaRPr lang="en-US" sz="1800" b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DBA 1.0: </a:t>
            </a:r>
            <a:r>
              <a:rPr lang="en-US" dirty="0" err="1" smtClean="0"/>
              <a:t>sqlplus</a:t>
            </a:r>
            <a:r>
              <a:rPr lang="en-US" dirty="0" smtClean="0"/>
              <a:t> – Flexible … but not pretty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EVENT                    Ms     PCT GRAPH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----------------------- ---- ------- --------------------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db file sequential read    1   18.43 ########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  2    4.09 #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  4   23.52 ##########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  8   43.04 ####################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 16   10.05 ####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 32     .72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 64     .06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128     .09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256     .01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DBA 1.0: </a:t>
            </a:r>
            <a:r>
              <a:rPr lang="en-US" dirty="0" err="1" smtClean="0"/>
              <a:t>sqlplus</a:t>
            </a:r>
            <a:r>
              <a:rPr lang="en-US" dirty="0" smtClean="0"/>
              <a:t> – Flexible … but not pretty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EVENT                    Ms     PCT GRAPH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----------------------- ---- ------- --------------------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db file sequential read    1   18.43 ********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  2    4.09 *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  4   23.52 **********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  8   43.04 ********************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 16   10.05 ****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 32     .72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 64     .06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128     .09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256     .01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Ok, </a:t>
            </a:r>
            <a:r>
              <a:rPr lang="en-US" dirty="0" err="1" smtClean="0"/>
              <a:t>sqlplus</a:t>
            </a:r>
            <a:r>
              <a:rPr lang="en-US" dirty="0" smtClean="0"/>
              <a:t> CAN be pretty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074" name="Picture 2" descr="C:\Dev\IOUG\Collaborate14\R\Tanel Poder - fish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93" y="969484"/>
            <a:ext cx="7997825" cy="4957591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825387" y="5255046"/>
            <a:ext cx="3426246" cy="37457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Tanel </a:t>
            </a:r>
            <a:r>
              <a:rPr lang="en-US" sz="2000" b="1" dirty="0" err="1" smtClean="0"/>
              <a:t>Poder’s</a:t>
            </a:r>
            <a:r>
              <a:rPr lang="en-US" sz="2000" b="1" dirty="0" smtClean="0"/>
              <a:t>  fish.sql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93" y="402336"/>
            <a:ext cx="8239834" cy="822960"/>
          </a:xfrm>
        </p:spPr>
        <p:txBody>
          <a:bodyPr/>
          <a:lstStyle/>
          <a:p>
            <a:r>
              <a:rPr lang="en-US" dirty="0" smtClean="0"/>
              <a:t>Need a tool: both pretty AND flexible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26" name="Picture 2" descr="C:\Dev\IOUG\Collaborate14\R\cat - weird sleepin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129" y="1158883"/>
            <a:ext cx="7195829" cy="478972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DBA 1.5: Enter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26" name="Picture 2" descr="C:\Dev\COMMIT\COMMIT 2013\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665" y="1001313"/>
            <a:ext cx="6481044" cy="4962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3037" y="2445744"/>
            <a:ext cx="7726661" cy="749623"/>
          </a:xfrm>
        </p:spPr>
        <p:txBody>
          <a:bodyPr>
            <a:normAutofit/>
          </a:bodyPr>
          <a:lstStyle/>
          <a:p>
            <a:r>
              <a:rPr lang="en-US" dirty="0" smtClean="0"/>
              <a:t>How to visualize data with 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6" name="Picture 2" descr="C:\Dev\IOUG\Collaborate14\R\pictures\R - Window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219" y="1162598"/>
            <a:ext cx="8396305" cy="472292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43219" y="5984472"/>
            <a:ext cx="4144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http://www.r-project.org/</a:t>
            </a:r>
            <a:endParaRPr lang="en-US" sz="2800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8582" y="339638"/>
            <a:ext cx="7997825" cy="822960"/>
          </a:xfrm>
        </p:spPr>
        <p:txBody>
          <a:bodyPr/>
          <a:lstStyle/>
          <a:p>
            <a:r>
              <a:rPr lang="en-US" dirty="0" smtClean="0"/>
              <a:t>What R looks like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052" name="Picture 4" descr="C:\Dev\IOUG\Collaborate14\R\pictures\R - Linux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673" y="1049528"/>
            <a:ext cx="8156073" cy="56694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1893" y="402336"/>
            <a:ext cx="7997825" cy="822960"/>
          </a:xfrm>
        </p:spPr>
        <p:txBody>
          <a:bodyPr/>
          <a:lstStyle/>
          <a:p>
            <a:r>
              <a:rPr lang="en-US" dirty="0" err="1" smtClean="0">
                <a:solidFill>
                  <a:srgbClr val="2F5597"/>
                </a:solidFill>
              </a:rPr>
              <a:t>Whoami</a:t>
            </a:r>
            <a:endParaRPr lang="en-US" dirty="0">
              <a:solidFill>
                <a:srgbClr val="2F5597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1893" y="1428148"/>
            <a:ext cx="7997825" cy="461772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Started as a database kernel developer</a:t>
            </a:r>
          </a:p>
          <a:p>
            <a:endParaRPr lang="en-US" sz="2400" dirty="0" smtClean="0"/>
          </a:p>
          <a:p>
            <a:r>
              <a:rPr lang="en-US" sz="2400" dirty="0" smtClean="0"/>
              <a:t>Then: </a:t>
            </a:r>
            <a:r>
              <a:rPr lang="en-US" sz="2400" dirty="0" smtClean="0"/>
              <a:t>ORACLE DBA for 15+ years</a:t>
            </a:r>
          </a:p>
          <a:p>
            <a:endParaRPr lang="en-US" sz="2400" dirty="0" smtClean="0"/>
          </a:p>
          <a:p>
            <a:r>
              <a:rPr lang="en-US" sz="2400" dirty="0" smtClean="0"/>
              <a:t>Now: Developer at </a:t>
            </a:r>
            <a:r>
              <a:rPr lang="en-US" sz="2400" dirty="0" err="1" smtClean="0"/>
              <a:t>Gluent</a:t>
            </a:r>
            <a:r>
              <a:rPr lang="en-US" sz="2400" dirty="0" smtClean="0"/>
              <a:t> (past: </a:t>
            </a:r>
            <a:r>
              <a:rPr lang="en-US" sz="2400" dirty="0" err="1" smtClean="0"/>
              <a:t>amazon.com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 smtClean="0"/>
              <a:t>OCM, ORACLE Ace </a:t>
            </a:r>
            <a:r>
              <a:rPr lang="en-US" sz="2400" dirty="0" smtClean="0"/>
              <a:t>Associate, AWS Certified Developer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Blog: http://intermediatesql.com</a:t>
            </a:r>
          </a:p>
          <a:p>
            <a:r>
              <a:rPr lang="en-US" sz="2400" dirty="0" smtClean="0"/>
              <a:t>Twitter: @</a:t>
            </a:r>
            <a:r>
              <a:rPr lang="en-US" sz="2400" dirty="0" err="1" smtClean="0"/>
              <a:t>maxymkh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466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93" y="1850834"/>
            <a:ext cx="7698555" cy="3283026"/>
          </a:xfrm>
        </p:spPr>
        <p:txBody>
          <a:bodyPr/>
          <a:lstStyle/>
          <a:p>
            <a:pPr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4000" dirty="0" smtClean="0"/>
              <a:t>If you know how to program in</a:t>
            </a:r>
            <a:br>
              <a:rPr lang="en-US" sz="4000" dirty="0" smtClean="0"/>
            </a:br>
            <a:r>
              <a:rPr lang="en-US" sz="4000" b="1" dirty="0" smtClean="0">
                <a:solidFill>
                  <a:schemeClr val="accent3"/>
                </a:solidFill>
              </a:rPr>
              <a:t>Perl/Python/Ruby</a:t>
            </a:r>
            <a:r>
              <a:rPr lang="en-US" sz="4000" dirty="0" smtClean="0"/>
              <a:t> etc</a:t>
            </a:r>
          </a:p>
          <a:p>
            <a:pPr indent="0">
              <a:lnSpc>
                <a:spcPct val="100000"/>
              </a:lnSpc>
              <a:spcAft>
                <a:spcPts val="600"/>
              </a:spcAft>
              <a:buNone/>
            </a:pPr>
            <a:endParaRPr lang="en-US" sz="4000" dirty="0" smtClean="0"/>
          </a:p>
          <a:p>
            <a:pPr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4000" dirty="0" smtClean="0"/>
              <a:t>You know how to program in</a:t>
            </a:r>
            <a:br>
              <a:rPr lang="en-US" sz="4000" dirty="0" smtClean="0"/>
            </a:br>
            <a:r>
              <a:rPr lang="en-US" sz="4000" b="1" dirty="0" smtClean="0">
                <a:solidFill>
                  <a:schemeClr val="accent3"/>
                </a:solidFill>
              </a:rPr>
              <a:t>R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4405" y="451692"/>
            <a:ext cx="840732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#***********************************************************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# Prepare exploration: Define categories, set plot type etc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#***********************************************************</a:t>
            </a: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prepare_exploration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&lt;- function(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fill=NULL, y="N", x="TS", pct=FALSE, 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to_ts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=c("TS"),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top_n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=8,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drop_others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=FALSE, data=d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if(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is.null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(fill)) {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data$CAT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&lt;- 1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} else {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data &lt;-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add_cat_top_n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(fill, y, x,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top_n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            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drop_others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data)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if (pct) {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data &lt;-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add_pct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(y, x, data)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data &lt;-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to_ts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to_ts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data)</a:t>
            </a: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return(data)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R: Appearances are 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1893" y="1406106"/>
            <a:ext cx="7698555" cy="1621766"/>
          </a:xfrm>
        </p:spPr>
        <p:txBody>
          <a:bodyPr/>
          <a:lstStyle/>
          <a:p>
            <a:pPr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7200" dirty="0" smtClean="0"/>
              <a:t>A = B + C </a:t>
            </a:r>
          </a:p>
        </p:txBody>
      </p:sp>
      <p:pic>
        <p:nvPicPr>
          <p:cNvPr id="2050" name="Picture 2" descr="C:\Dev\IOUG\Collaborate14\R\pictures\uncoo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5895" y="933390"/>
            <a:ext cx="2686050" cy="1704975"/>
          </a:xfrm>
          <a:prstGeom prst="rect">
            <a:avLst/>
          </a:prstGeom>
          <a:noFill/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31893" y="3804249"/>
            <a:ext cx="7698555" cy="1621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B5DC17"/>
              </a:buClr>
              <a:buSzTx/>
              <a:buFont typeface="Lucida Grande" charset="0"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MS PGothic" pitchFamily="34" charset="-128"/>
                <a:cs typeface="Arial"/>
              </a:rPr>
              <a:t>A </a:t>
            </a:r>
            <a:r>
              <a:rPr kumimoji="0" lang="en-US" sz="7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S PGothic" pitchFamily="34" charset="-128"/>
                <a:cs typeface="Arial"/>
              </a:rPr>
              <a:t>&lt;-</a:t>
            </a:r>
            <a:r>
              <a:rPr kumimoji="0" lang="en-US" sz="7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MS PGothic" pitchFamily="34" charset="-128"/>
                <a:cs typeface="Arial"/>
              </a:rPr>
              <a:t> B + C </a:t>
            </a:r>
          </a:p>
        </p:txBody>
      </p:sp>
      <p:pic>
        <p:nvPicPr>
          <p:cNvPr id="2051" name="Picture 3" descr="C:\Dev\IOUG\Collaborate14\R\pictures\verycoo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73484" y="2638365"/>
            <a:ext cx="3198243" cy="3198243"/>
          </a:xfrm>
          <a:prstGeom prst="rect">
            <a:avLst/>
          </a:prstGeom>
          <a:noFill/>
        </p:spPr>
      </p:pic>
      <p:grpSp>
        <p:nvGrpSpPr>
          <p:cNvPr id="14" name="Group 13"/>
          <p:cNvGrpSpPr/>
          <p:nvPr/>
        </p:nvGrpSpPr>
        <p:grpSpPr>
          <a:xfrm>
            <a:off x="1456063" y="1685580"/>
            <a:ext cx="736294" cy="597243"/>
            <a:chOff x="1257759" y="5550169"/>
            <a:chExt cx="736294" cy="59724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257759" y="5550169"/>
              <a:ext cx="736294" cy="59724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257759" y="5550169"/>
              <a:ext cx="736294" cy="59724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93" y="402336"/>
            <a:ext cx="8239834" cy="822960"/>
          </a:xfrm>
        </p:spPr>
        <p:txBody>
          <a:bodyPr/>
          <a:lstStyle/>
          <a:p>
            <a:r>
              <a:rPr lang="en-US" dirty="0" smtClean="0"/>
              <a:t>R: Everything is a VECTOR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1893" y="1406106"/>
            <a:ext cx="7698555" cy="1621766"/>
          </a:xfrm>
        </p:spPr>
        <p:txBody>
          <a:bodyPr/>
          <a:lstStyle/>
          <a:p>
            <a:pPr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7200" dirty="0" smtClean="0"/>
              <a:t>A + B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31893" y="3579962"/>
            <a:ext cx="7698555" cy="188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lvl="0">
              <a:spcBef>
                <a:spcPts val="600"/>
              </a:spcBef>
              <a:spcAft>
                <a:spcPts val="600"/>
              </a:spcAft>
              <a:buClr>
                <a:srgbClr val="B5DC17"/>
              </a:buClr>
            </a:pPr>
            <a:r>
              <a:rPr lang="en-US" sz="4000" dirty="0" smtClean="0">
                <a:latin typeface="Arial"/>
                <a:cs typeface="Arial"/>
              </a:rPr>
              <a:t>Result:</a:t>
            </a:r>
          </a:p>
          <a:p>
            <a:pPr marL="342900" lvl="0">
              <a:spcBef>
                <a:spcPts val="600"/>
              </a:spcBef>
              <a:spcAft>
                <a:spcPts val="600"/>
              </a:spcAft>
              <a:buClr>
                <a:srgbClr val="B5DC17"/>
              </a:buClr>
            </a:pPr>
            <a:r>
              <a:rPr lang="en-US" sz="4000" dirty="0" smtClean="0">
                <a:latin typeface="Arial"/>
                <a:cs typeface="Arial"/>
              </a:rPr>
              <a:t>[1]  4  6  8 10 12 14 16 18 20 22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MS PGothic" pitchFamily="34" charset="-128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visualization workflow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31800" y="1428750"/>
          <a:ext cx="7997825" cy="4616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data into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225296"/>
            <a:ext cx="8484440" cy="4617720"/>
          </a:xfrm>
        </p:spPr>
        <p:txBody>
          <a:bodyPr/>
          <a:lstStyle/>
          <a:p>
            <a:pPr indent="0">
              <a:spcAft>
                <a:spcPts val="600"/>
              </a:spcAft>
              <a:buNone/>
            </a:pPr>
            <a:endParaRPr lang="en-US" sz="3200" dirty="0" smtClean="0"/>
          </a:p>
          <a:p>
            <a:pPr indent="0">
              <a:spcAft>
                <a:spcPts val="600"/>
              </a:spcAft>
              <a:buNone/>
            </a:pPr>
            <a:r>
              <a:rPr lang="en-US" sz="3200" dirty="0" smtClean="0"/>
              <a:t>CSV, TXT:</a:t>
            </a:r>
          </a:p>
          <a:p>
            <a:pPr indent="0">
              <a:spcAft>
                <a:spcPts val="600"/>
              </a:spcAft>
              <a:buNone/>
            </a:pPr>
            <a:endParaRPr lang="en-US" sz="3200" dirty="0" smtClean="0"/>
          </a:p>
          <a:p>
            <a:pPr indent="0">
              <a:spcAft>
                <a:spcPts val="600"/>
              </a:spcAft>
              <a:buNone/>
            </a:pPr>
            <a:r>
              <a:rPr lang="en-US" sz="3200" dirty="0" smtClean="0"/>
              <a:t>d &lt;- read.csv('http://…/file.csv')</a:t>
            </a:r>
          </a:p>
          <a:p>
            <a:pPr indent="0">
              <a:spcAft>
                <a:spcPts val="600"/>
              </a:spcAft>
              <a:buNone/>
            </a:pPr>
            <a:endParaRPr lang="en-US" sz="3200" dirty="0" smtClean="0"/>
          </a:p>
          <a:p>
            <a:pPr indent="0">
              <a:spcAft>
                <a:spcPts val="600"/>
              </a:spcAft>
              <a:buNone/>
            </a:pPr>
            <a:r>
              <a:rPr lang="en-US" sz="3200" dirty="0" err="1" smtClean="0"/>
              <a:t>ROracle</a:t>
            </a:r>
            <a:r>
              <a:rPr lang="en-US" sz="3200" dirty="0" smtClean="0"/>
              <a:t>, RJDBC:</a:t>
            </a:r>
          </a:p>
          <a:p>
            <a:pPr indent="0">
              <a:spcAft>
                <a:spcPts val="600"/>
              </a:spcAft>
              <a:buNone/>
            </a:pPr>
            <a:endParaRPr lang="en-US" sz="3200" dirty="0" smtClean="0"/>
          </a:p>
          <a:p>
            <a:pPr indent="0">
              <a:spcAft>
                <a:spcPts val="600"/>
              </a:spcAft>
              <a:buNone/>
            </a:pPr>
            <a:r>
              <a:rPr lang="en-US" sz="3200" dirty="0" err="1" smtClean="0">
                <a:solidFill>
                  <a:schemeClr val="accent3"/>
                </a:solidFill>
              </a:rPr>
              <a:t>odrv</a:t>
            </a:r>
            <a:r>
              <a:rPr lang="en-US" sz="3200" dirty="0" smtClean="0"/>
              <a:t> &lt;- </a:t>
            </a:r>
            <a:r>
              <a:rPr lang="en-US" sz="3200" dirty="0" err="1" smtClean="0"/>
              <a:t>dbDriver</a:t>
            </a:r>
            <a:r>
              <a:rPr lang="en-US" sz="3200" dirty="0" smtClean="0"/>
              <a:t>("Oracle")</a:t>
            </a:r>
          </a:p>
          <a:p>
            <a:pPr indent="0">
              <a:spcAft>
                <a:spcPts val="600"/>
              </a:spcAft>
              <a:buNone/>
            </a:pPr>
            <a:r>
              <a:rPr lang="en-US" sz="3200" dirty="0" err="1" smtClean="0">
                <a:solidFill>
                  <a:schemeClr val="accent2"/>
                </a:solidFill>
              </a:rPr>
              <a:t>conn</a:t>
            </a:r>
            <a:r>
              <a:rPr lang="en-US" sz="3200" dirty="0" smtClean="0"/>
              <a:t> &lt;- </a:t>
            </a:r>
            <a:r>
              <a:rPr lang="en-US" sz="3200" dirty="0" err="1" smtClean="0"/>
              <a:t>dbConnect</a:t>
            </a:r>
            <a:r>
              <a:rPr lang="en-US" sz="3200" dirty="0" smtClean="0"/>
              <a:t>(</a:t>
            </a:r>
            <a:r>
              <a:rPr lang="en-US" sz="3200" dirty="0" err="1" smtClean="0">
                <a:solidFill>
                  <a:schemeClr val="accent3"/>
                </a:solidFill>
              </a:rPr>
              <a:t>odrv</a:t>
            </a:r>
            <a:r>
              <a:rPr lang="en-US" sz="3200" dirty="0" smtClean="0"/>
              <a:t>, user, </a:t>
            </a:r>
            <a:r>
              <a:rPr lang="en-US" sz="3200" dirty="0" err="1" smtClean="0"/>
              <a:t>passwd</a:t>
            </a:r>
            <a:r>
              <a:rPr lang="en-US" sz="3200" dirty="0" smtClean="0"/>
              <a:t>, </a:t>
            </a:r>
            <a:r>
              <a:rPr lang="en-US" sz="3200" dirty="0" err="1" smtClean="0"/>
              <a:t>tns</a:t>
            </a:r>
            <a:r>
              <a:rPr lang="en-US" sz="3200" dirty="0" smtClean="0"/>
              <a:t>)</a:t>
            </a:r>
          </a:p>
          <a:p>
            <a:pPr indent="0">
              <a:spcAft>
                <a:spcPts val="600"/>
              </a:spcAft>
              <a:buNone/>
            </a:pPr>
            <a:r>
              <a:rPr lang="en-US" sz="3200" dirty="0" smtClean="0"/>
              <a:t>d &lt;- </a:t>
            </a:r>
            <a:r>
              <a:rPr lang="en-US" sz="3200" dirty="0" err="1" smtClean="0"/>
              <a:t>dbGetQuery</a:t>
            </a:r>
            <a:r>
              <a:rPr lang="en-US" sz="3200" dirty="0" smtClean="0"/>
              <a:t>(</a:t>
            </a:r>
            <a:r>
              <a:rPr lang="en-US" sz="3200" dirty="0" err="1" smtClean="0">
                <a:solidFill>
                  <a:schemeClr val="accent2"/>
                </a:solidFill>
              </a:rPr>
              <a:t>conn</a:t>
            </a:r>
            <a:r>
              <a:rPr lang="en-US" sz="3200" dirty="0" smtClean="0"/>
              <a:t>, </a:t>
            </a:r>
            <a:r>
              <a:rPr lang="en-US" sz="3200" dirty="0" err="1" smtClean="0">
                <a:solidFill>
                  <a:srgbClr val="FF0000"/>
                </a:solidFill>
              </a:rPr>
              <a:t>sql</a:t>
            </a:r>
            <a:r>
              <a:rPr lang="en-US" sz="3200" dirty="0" smtClean="0"/>
              <a:t>, binds)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R - a “data frame”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076" name="Picture 4" descr="C:\Dev\IOUG\Collaborate14\R\data.fram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93" y="1811642"/>
            <a:ext cx="7765953" cy="39255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1893" y="2093205"/>
            <a:ext cx="7997825" cy="3283026"/>
          </a:xfrm>
        </p:spPr>
        <p:txBody>
          <a:bodyPr/>
          <a:lstStyle/>
          <a:p>
            <a:pPr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4000" dirty="0" smtClean="0"/>
              <a:t>If you know </a:t>
            </a:r>
            <a:r>
              <a:rPr lang="en-US" sz="4000" b="1" dirty="0" smtClean="0">
                <a:solidFill>
                  <a:schemeClr val="accent3"/>
                </a:solidFill>
              </a:rPr>
              <a:t>SQL</a:t>
            </a:r>
          </a:p>
          <a:p>
            <a:pPr indent="0">
              <a:lnSpc>
                <a:spcPct val="100000"/>
              </a:lnSpc>
              <a:spcAft>
                <a:spcPts val="600"/>
              </a:spcAft>
              <a:buNone/>
            </a:pPr>
            <a:endParaRPr lang="en-US" sz="4000" dirty="0" smtClean="0"/>
          </a:p>
          <a:p>
            <a:pPr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4000" dirty="0" smtClean="0"/>
              <a:t>You know how to</a:t>
            </a:r>
            <a:br>
              <a:rPr lang="en-US" sz="4000" dirty="0" smtClean="0"/>
            </a:br>
            <a:r>
              <a:rPr lang="en-US" sz="4000" dirty="0" smtClean="0"/>
              <a:t>transform data in </a:t>
            </a:r>
            <a:r>
              <a:rPr lang="en-US" sz="4000" b="1" dirty="0" smtClean="0">
                <a:solidFill>
                  <a:schemeClr val="accent3"/>
                </a:solidFill>
              </a:rPr>
              <a:t>R</a:t>
            </a:r>
            <a:endParaRPr lang="en-US" sz="4000" b="1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93" y="2208362"/>
            <a:ext cx="7997825" cy="3837506"/>
          </a:xfrm>
        </p:spPr>
        <p:txBody>
          <a:bodyPr/>
          <a:lstStyle/>
          <a:p>
            <a:pPr indent="0">
              <a:spcAft>
                <a:spcPts val="600"/>
              </a:spcAft>
              <a:buNone/>
            </a:pP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d1 &lt;- </a:t>
            </a: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sqldf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("</a:t>
            </a:r>
          </a:p>
          <a:p>
            <a:pPr indent="0">
              <a:spcAft>
                <a:spcPts val="600"/>
              </a:spcAft>
              <a:buNone/>
            </a:pP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  SELECT event, count(1) as n</a:t>
            </a:r>
          </a:p>
          <a:p>
            <a:pPr indent="0">
              <a:spcAft>
                <a:spcPts val="600"/>
              </a:spcAft>
              <a:buNone/>
            </a:pP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  FROM d</a:t>
            </a:r>
          </a:p>
          <a:p>
            <a:pPr indent="0">
              <a:spcAft>
                <a:spcPts val="600"/>
              </a:spcAft>
              <a:buNone/>
            </a:pP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  GROUP BY event</a:t>
            </a:r>
          </a:p>
          <a:p>
            <a:pPr indent="0">
              <a:spcAft>
                <a:spcPts val="600"/>
              </a:spcAft>
              <a:buNone/>
            </a:pP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  ORDER BY n DESC LIMIT 10</a:t>
            </a:r>
          </a:p>
          <a:p>
            <a:pPr indent="0">
              <a:spcAft>
                <a:spcPts val="600"/>
              </a:spcAft>
              <a:buNone/>
            </a:pP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")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10668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4000" dirty="0" err="1" smtClean="0">
                <a:cs typeface="Courier New" pitchFamily="49" charset="0"/>
              </a:rPr>
              <a:t>ggplot</a:t>
            </a:r>
            <a:r>
              <a:rPr lang="en-US" sz="4000" dirty="0" smtClean="0">
                <a:cs typeface="Courier New" pitchFamily="49" charset="0"/>
              </a:rPr>
              <a:t>(</a:t>
            </a:r>
            <a:r>
              <a:rPr lang="en-US" sz="4000" b="1" dirty="0" smtClean="0">
                <a:solidFill>
                  <a:srgbClr val="FF0000"/>
                </a:solidFill>
                <a:cs typeface="Courier New" pitchFamily="49" charset="0"/>
              </a:rPr>
              <a:t>d</a:t>
            </a:r>
            <a:r>
              <a:rPr lang="en-US" sz="4000" dirty="0" smtClean="0">
                <a:cs typeface="Courier New" pitchFamily="49" charset="0"/>
              </a:rPr>
              <a:t>, </a:t>
            </a:r>
            <a:r>
              <a:rPr lang="en-US" sz="4000" b="1" dirty="0" err="1" smtClean="0">
                <a:solidFill>
                  <a:srgbClr val="0070C0"/>
                </a:solidFill>
                <a:cs typeface="Courier New" pitchFamily="49" charset="0"/>
              </a:rPr>
              <a:t>aes</a:t>
            </a:r>
            <a:r>
              <a:rPr lang="en-US" sz="4000" dirty="0" smtClean="0">
                <a:cs typeface="Courier New" pitchFamily="49" charset="0"/>
              </a:rPr>
              <a:t>) </a:t>
            </a:r>
            <a:r>
              <a:rPr lang="en-US" sz="4000" dirty="0" smtClean="0">
                <a:solidFill>
                  <a:srgbClr val="C00000"/>
                </a:solidFill>
                <a:cs typeface="Courier New" pitchFamily="49" charset="0"/>
              </a:rPr>
              <a:t>+ </a:t>
            </a:r>
            <a:r>
              <a:rPr lang="en-US" sz="4000" b="1" dirty="0" err="1" smtClean="0">
                <a:solidFill>
                  <a:srgbClr val="C00000"/>
                </a:solidFill>
                <a:cs typeface="Courier New" pitchFamily="49" charset="0"/>
              </a:rPr>
              <a:t>geom</a:t>
            </a:r>
            <a:r>
              <a:rPr lang="en-US" sz="4000" dirty="0" smtClean="0">
                <a:cs typeface="Courier New" pitchFamily="49" charset="0"/>
              </a:rPr>
              <a:t/>
            </a:r>
            <a:br>
              <a:rPr lang="en-US" sz="4000" dirty="0" smtClean="0">
                <a:cs typeface="Courier New" pitchFamily="49" charset="0"/>
              </a:rPr>
            </a:br>
            <a:endParaRPr lang="en-US" sz="4000" dirty="0" smtClean="0"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95600" y="4267200"/>
            <a:ext cx="32681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cs typeface="Courier New" pitchFamily="49" charset="0"/>
              </a:rPr>
              <a:t>+ “other stuff”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cool things that I do (at </a:t>
            </a:r>
            <a:r>
              <a:rPr lang="en-US" dirty="0" err="1" smtClean="0"/>
              <a:t>Gluent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60970" y="6492875"/>
            <a:ext cx="567262" cy="365125"/>
          </a:xfrm>
        </p:spPr>
        <p:txBody>
          <a:bodyPr/>
          <a:lstStyle/>
          <a:p>
            <a:fld id="{0ECD8050-98C7-4410-9884-118F215E9D58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56" name="Group 55"/>
          <p:cNvGrpSpPr>
            <a:grpSpLocks noChangeAspect="1"/>
          </p:cNvGrpSpPr>
          <p:nvPr/>
        </p:nvGrpSpPr>
        <p:grpSpPr>
          <a:xfrm>
            <a:off x="900056" y="1225296"/>
            <a:ext cx="7204719" cy="5332395"/>
            <a:chOff x="721548" y="964004"/>
            <a:chExt cx="7328591" cy="5424076"/>
          </a:xfrm>
        </p:grpSpPr>
        <p:sp>
          <p:nvSpPr>
            <p:cNvPr id="57" name="Oval 56"/>
            <p:cNvSpPr/>
            <p:nvPr/>
          </p:nvSpPr>
          <p:spPr>
            <a:xfrm>
              <a:off x="2790816" y="1764744"/>
              <a:ext cx="3381384" cy="3378756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</a:rPr>
                <a:t>Gluent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3007926" y="2011649"/>
              <a:ext cx="2947168" cy="288494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6919839" y="3136118"/>
              <a:ext cx="1130300" cy="114484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Oracle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5765800" y="5243232"/>
              <a:ext cx="1130300" cy="114484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Teradata</a:t>
              </a:r>
            </a:p>
          </p:txBody>
        </p:sp>
        <p:sp>
          <p:nvSpPr>
            <p:cNvPr id="61" name="Oval 60"/>
            <p:cNvSpPr/>
            <p:nvPr/>
          </p:nvSpPr>
          <p:spPr>
            <a:xfrm>
              <a:off x="1791484" y="5144278"/>
              <a:ext cx="1130300" cy="114484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NoSQL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721548" y="2979138"/>
              <a:ext cx="1130300" cy="114484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Big Data Sources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6272139" y="1003204"/>
              <a:ext cx="1130300" cy="114484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MSSQL</a:t>
              </a:r>
            </a:p>
          </p:txBody>
        </p:sp>
        <p:sp>
          <p:nvSpPr>
            <p:cNvPr id="64" name="Left-Right Arrow 63"/>
            <p:cNvSpPr/>
            <p:nvPr/>
          </p:nvSpPr>
          <p:spPr>
            <a:xfrm rot="19004942">
              <a:off x="5603254" y="1946931"/>
              <a:ext cx="1094609" cy="542698"/>
            </a:xfrm>
            <a:prstGeom prst="leftRightArrow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5" name="Left-Right Arrow 64"/>
            <p:cNvSpPr/>
            <p:nvPr/>
          </p:nvSpPr>
          <p:spPr>
            <a:xfrm rot="295725">
              <a:off x="6010416" y="3316477"/>
              <a:ext cx="1049227" cy="542698"/>
            </a:xfrm>
            <a:prstGeom prst="leftRightArrow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6" name="Left-Right Arrow 65"/>
            <p:cNvSpPr/>
            <p:nvPr/>
          </p:nvSpPr>
          <p:spPr>
            <a:xfrm rot="3027637">
              <a:off x="5261856" y="4756277"/>
              <a:ext cx="1010044" cy="542698"/>
            </a:xfrm>
            <a:prstGeom prst="leftRightArrow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7" name="Left-Right Arrow 66"/>
            <p:cNvSpPr/>
            <p:nvPr/>
          </p:nvSpPr>
          <p:spPr>
            <a:xfrm rot="7702107">
              <a:off x="2419656" y="4696698"/>
              <a:ext cx="1142702" cy="542698"/>
            </a:xfrm>
            <a:prstGeom prst="leftRightArrow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8" name="Left-Right Arrow 67"/>
            <p:cNvSpPr/>
            <p:nvPr/>
          </p:nvSpPr>
          <p:spPr>
            <a:xfrm rot="10630909">
              <a:off x="1763416" y="3226400"/>
              <a:ext cx="1142702" cy="542698"/>
            </a:xfrm>
            <a:prstGeom prst="leftRightArrow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750766" y="1676020"/>
              <a:ext cx="698500" cy="705229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rgbClr val="000000"/>
                  </a:solidFill>
                </a:rPr>
                <a:t>App X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152658" y="1301317"/>
              <a:ext cx="698500" cy="705229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App Y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2683265" y="964004"/>
              <a:ext cx="698500" cy="705229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rgbClr val="000000"/>
                  </a:solidFill>
                </a:rPr>
                <a:t>App Z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72" name="Left-Right Arrow 71"/>
            <p:cNvSpPr/>
            <p:nvPr/>
          </p:nvSpPr>
          <p:spPr>
            <a:xfrm rot="14634172">
              <a:off x="2876427" y="1776151"/>
              <a:ext cx="853942" cy="239746"/>
            </a:xfrm>
            <a:prstGeom prst="leftRightArrow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73" name="Left-Right Arrow 72"/>
            <p:cNvSpPr/>
            <p:nvPr/>
          </p:nvSpPr>
          <p:spPr>
            <a:xfrm rot="13825639">
              <a:off x="2481013" y="2081043"/>
              <a:ext cx="853942" cy="239746"/>
            </a:xfrm>
            <a:prstGeom prst="leftRightArrow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74" name="Left-Right Arrow 73"/>
            <p:cNvSpPr/>
            <p:nvPr/>
          </p:nvSpPr>
          <p:spPr>
            <a:xfrm rot="12820531">
              <a:off x="2225165" y="2374070"/>
              <a:ext cx="853942" cy="239746"/>
            </a:xfrm>
            <a:prstGeom prst="leftRightArrow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736" y="2576751"/>
              <a:ext cx="2233262" cy="578414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731" y="3306937"/>
              <a:ext cx="1431572" cy="572629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1510" y="3379851"/>
              <a:ext cx="1532845" cy="513582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0412" y="4025939"/>
              <a:ext cx="1365702" cy="446177"/>
            </a:xfrm>
            <a:prstGeom prst="rect">
              <a:avLst/>
            </a:prstGeom>
          </p:spPr>
        </p:pic>
      </p:grpSp>
      <p:sp>
        <p:nvSpPr>
          <p:cNvPr id="79" name="Rectangular Callout 78"/>
          <p:cNvSpPr/>
          <p:nvPr/>
        </p:nvSpPr>
        <p:spPr>
          <a:xfrm>
            <a:off x="4429066" y="1143002"/>
            <a:ext cx="1429981" cy="614368"/>
          </a:xfrm>
          <a:prstGeom prst="wedgeRectCallout">
            <a:avLst>
              <a:gd name="adj1" fmla="val -27813"/>
              <a:gd name="adj2" fmla="val 111191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We glue these worlds together!</a:t>
            </a:r>
            <a:endParaRPr lang="en-US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4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AES: Mapping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31893" y="1355442"/>
          <a:ext cx="2146054" cy="22250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780470"/>
                <a:gridCol w="13655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8" name="Picture 4" descr="C:\Dev\IOUG\Collaborate14\R\pictures\simple_li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0552" y="923925"/>
            <a:ext cx="5591175" cy="5934075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431893" y="3822853"/>
            <a:ext cx="2807066" cy="37457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aes</a:t>
            </a:r>
            <a:r>
              <a:rPr lang="en-US" sz="2000" b="1" dirty="0" smtClean="0"/>
              <a:t>(x=Time, y=Execs)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AES: Mapping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31893" y="1355442"/>
          <a:ext cx="2575713" cy="40792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857080"/>
                <a:gridCol w="717006"/>
                <a:gridCol w="100162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C:\Dev\IOUG\Collaborate14\R\pictures\aes_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0552" y="923925"/>
            <a:ext cx="5591175" cy="5934075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431893" y="5695720"/>
            <a:ext cx="3038420" cy="6580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aes</a:t>
            </a:r>
            <a:r>
              <a:rPr lang="en-US" sz="2000" b="1" dirty="0" smtClean="0"/>
              <a:t>(x=Time, y=Execs, </a:t>
            </a:r>
            <a:r>
              <a:rPr lang="en-US" sz="2000" b="1" dirty="0" smtClean="0">
                <a:solidFill>
                  <a:srgbClr val="FF0000"/>
                </a:solidFill>
              </a:rPr>
              <a:t>color=Type</a:t>
            </a:r>
            <a:r>
              <a:rPr lang="en-US" sz="2000" b="1" dirty="0" smtClean="0"/>
              <a:t>)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4606" y="980501"/>
          <a:ext cx="2575713" cy="40792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857080"/>
                <a:gridCol w="717006"/>
                <a:gridCol w="100162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 descr="C:\Dev\IOUG\Collaborate14\R\pictures\aes_b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0552" y="923925"/>
            <a:ext cx="5591175" cy="593407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44606" y="5320778"/>
            <a:ext cx="2835946" cy="12562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aes</a:t>
            </a:r>
            <a:r>
              <a:rPr lang="en-US" sz="2000" b="1" dirty="0" smtClean="0"/>
              <a:t>(x=Time, y=Execs, </a:t>
            </a:r>
            <a:r>
              <a:rPr lang="en-US" sz="2000" b="1" dirty="0" smtClean="0">
                <a:solidFill>
                  <a:schemeClr val="tx1"/>
                </a:solidFill>
              </a:rPr>
              <a:t>fill=Type</a:t>
            </a:r>
            <a:r>
              <a:rPr lang="en-US" sz="2000" b="1" dirty="0" smtClean="0"/>
              <a:t>)</a:t>
            </a:r>
            <a:br>
              <a:rPr lang="en-US" sz="2000" b="1" dirty="0" smtClean="0"/>
            </a:br>
            <a:r>
              <a:rPr lang="en-US" sz="2000" b="1" dirty="0" smtClean="0">
                <a:solidFill>
                  <a:srgbClr val="FF0000"/>
                </a:solidFill>
              </a:rPr>
              <a:t>+ </a:t>
            </a:r>
            <a:r>
              <a:rPr lang="en-US" sz="2000" b="1" dirty="0" err="1" smtClean="0">
                <a:solidFill>
                  <a:srgbClr val="FF0000"/>
                </a:solidFill>
              </a:rPr>
              <a:t>geom_bar</a:t>
            </a:r>
            <a:r>
              <a:rPr lang="en-US" sz="2000" b="1" dirty="0" smtClean="0">
                <a:solidFill>
                  <a:srgbClr val="FF0000"/>
                </a:solidFill>
              </a:rPr>
              <a:t>()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4606" y="980501"/>
          <a:ext cx="2575713" cy="40792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857080"/>
                <a:gridCol w="717006"/>
                <a:gridCol w="100162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8" name="Picture 2" descr="C:\Dev\IOUG\Collaborate14\R\pictures\aes_siz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0552" y="923924"/>
            <a:ext cx="5591175" cy="5934076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44606" y="5320778"/>
            <a:ext cx="3005370" cy="12562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aes</a:t>
            </a:r>
            <a:r>
              <a:rPr lang="en-US" sz="2000" b="1" dirty="0" smtClean="0"/>
              <a:t>(x=Time, y=Execs, </a:t>
            </a:r>
            <a:r>
              <a:rPr lang="en-US" sz="2000" b="1" dirty="0" smtClean="0">
                <a:solidFill>
                  <a:schemeClr val="tx1"/>
                </a:solidFill>
              </a:rPr>
              <a:t>color=Type</a:t>
            </a:r>
            <a:r>
              <a:rPr lang="en-US" sz="2000" b="1" dirty="0" smtClean="0"/>
              <a:t>)</a:t>
            </a:r>
            <a:br>
              <a:rPr lang="en-US" sz="2000" b="1" dirty="0" smtClean="0"/>
            </a:br>
            <a:r>
              <a:rPr lang="en-US" sz="2000" b="1" dirty="0" smtClean="0">
                <a:solidFill>
                  <a:srgbClr val="FF0000"/>
                </a:solidFill>
              </a:rPr>
              <a:t>+ </a:t>
            </a:r>
            <a:r>
              <a:rPr lang="en-US" sz="2000" b="1" dirty="0" err="1" smtClean="0">
                <a:solidFill>
                  <a:srgbClr val="FF0000"/>
                </a:solidFill>
              </a:rPr>
              <a:t>geom_point</a:t>
            </a:r>
            <a:r>
              <a:rPr lang="en-US" sz="2000" b="1" dirty="0" smtClean="0">
                <a:solidFill>
                  <a:srgbClr val="FF0000"/>
                </a:solidFill>
              </a:rPr>
              <a:t>()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4606" y="980501"/>
          <a:ext cx="2575713" cy="40792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857080"/>
                <a:gridCol w="717006"/>
                <a:gridCol w="100162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2" name="Picture 2" descr="C:\Dev\IOUG\Collaborate14\R\pictures\aes_point_size_typ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0552" y="923925"/>
            <a:ext cx="5591175" cy="593407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44606" y="5320778"/>
            <a:ext cx="3093505" cy="12562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aes</a:t>
            </a:r>
            <a:r>
              <a:rPr lang="en-US" sz="2000" b="1" dirty="0" smtClean="0"/>
              <a:t>(x=Time, y=Execs, </a:t>
            </a:r>
            <a:r>
              <a:rPr lang="en-US" sz="2000" b="1" dirty="0" smtClean="0">
                <a:solidFill>
                  <a:srgbClr val="FF0000"/>
                </a:solidFill>
              </a:rPr>
              <a:t>color=Type, size=Execs</a:t>
            </a:r>
            <a:r>
              <a:rPr lang="en-US" sz="2000" b="1" dirty="0" smtClean="0"/>
              <a:t>)</a:t>
            </a:r>
            <a:br>
              <a:rPr lang="en-US" sz="2000" b="1" dirty="0" smtClean="0"/>
            </a:br>
            <a:r>
              <a:rPr lang="en-US" sz="2000" b="1" dirty="0" smtClean="0"/>
              <a:t>+ </a:t>
            </a:r>
            <a:r>
              <a:rPr lang="en-US" sz="2000" b="1" dirty="0" err="1" smtClean="0"/>
              <a:t>geom_point</a:t>
            </a:r>
            <a:r>
              <a:rPr lang="en-US" sz="2000" b="1" dirty="0" smtClean="0"/>
              <a:t>()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6440" y="1428148"/>
            <a:ext cx="8527054" cy="4617720"/>
          </a:xfrm>
        </p:spPr>
        <p:txBody>
          <a:bodyPr/>
          <a:lstStyle/>
          <a:p>
            <a:pPr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R&gt; connect('db1')</a:t>
            </a:r>
          </a:p>
          <a:p>
            <a:pPr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R&gt; exec('get_ash.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',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start_time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'2016-02-01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pPr>
              <a:buNone/>
            </a:pP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R&gt;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n_exec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('db1, db2, db3', 'get_ash.sql', </a:t>
            </a:r>
            <a:br>
              <a:rPr lang="en-US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start_time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'2016-02-01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pPr>
              <a:buNone/>
            </a:pP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R&gt; d1 &lt;-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sqldf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('select … from … where …') </a:t>
            </a:r>
          </a:p>
          <a:p>
            <a:pPr>
              <a:buNone/>
            </a:pP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R&gt;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explore_bar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(fill='EVENT')</a:t>
            </a:r>
          </a:p>
          <a:p>
            <a:pPr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R&gt;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explore_area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(fill='BLOCKING_SESSION')</a:t>
            </a:r>
          </a:p>
          <a:p>
            <a:pPr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R&gt;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explore_point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(x='PARSES', y='EXECS', color='MODULE', top=8)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 time !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6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plots: </a:t>
            </a:r>
            <a:r>
              <a:rPr lang="en-US" dirty="0" err="1" smtClean="0">
                <a:solidFill>
                  <a:schemeClr val="accent3"/>
                </a:solidFill>
              </a:rPr>
              <a:t>v$active_session_history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66911" y="5960126"/>
            <a:ext cx="3504816" cy="8978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C:\Dev\IOUG\Collaborate14\R\pictures\sessions_by_wait_clas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5396" y="962025"/>
            <a:ext cx="6399212" cy="5895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plots: </a:t>
            </a:r>
            <a:r>
              <a:rPr lang="en-US" dirty="0" err="1" smtClean="0">
                <a:solidFill>
                  <a:schemeClr val="accent3"/>
                </a:solidFill>
              </a:rPr>
              <a:t>v$active_session_history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6911" y="5960126"/>
            <a:ext cx="3504816" cy="8978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:\Dev\IOUG\Collaborate14\R\pictures\blocking_session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8909" y="742950"/>
            <a:ext cx="6124575" cy="6115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plots: </a:t>
            </a:r>
            <a:r>
              <a:rPr lang="en-US" dirty="0" err="1" smtClean="0">
                <a:solidFill>
                  <a:schemeClr val="accent3"/>
                </a:solidFill>
              </a:rPr>
              <a:t>dba_hist_seg_stat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66911" y="5960126"/>
            <a:ext cx="3504816" cy="8978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 descr="C:\Dev\IOUG\Collaborate14\R\pictures\logical_read_by_hou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8348" y="862642"/>
            <a:ext cx="6124575" cy="59953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cool things that I do (at </a:t>
            </a:r>
            <a:r>
              <a:rPr lang="en-US" dirty="0" err="1" smtClean="0"/>
              <a:t>Gluent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60970" y="6492875"/>
            <a:ext cx="567262" cy="365125"/>
          </a:xfrm>
        </p:spPr>
        <p:txBody>
          <a:bodyPr/>
          <a:lstStyle/>
          <a:p>
            <a:fld id="{0ECD8050-98C7-4410-9884-118F215E9D5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98" y="942885"/>
            <a:ext cx="7228214" cy="57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plots: </a:t>
            </a:r>
            <a:r>
              <a:rPr lang="en-US" dirty="0" err="1" smtClean="0">
                <a:solidFill>
                  <a:schemeClr val="accent3"/>
                </a:solidFill>
              </a:rPr>
              <a:t>dba_hist_seg_stat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66911" y="5960126"/>
            <a:ext cx="3504816" cy="8978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C:\Dev\IOUG\Collaborate14\R\pictures\logical_read_by_hour_pc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0471" y="823913"/>
            <a:ext cx="6124575" cy="6115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plots – ARC heat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66911" y="5960126"/>
            <a:ext cx="3504816" cy="8978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C:\Dev\IOUG\Collaborate14\R\pictures\arc_heatma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1344" y="878815"/>
            <a:ext cx="5849211" cy="58401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just for database 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93" y="1068636"/>
            <a:ext cx="7997825" cy="1024569"/>
          </a:xfrm>
        </p:spPr>
        <p:txBody>
          <a:bodyPr/>
          <a:lstStyle/>
          <a:p>
            <a:r>
              <a:rPr lang="en-US" dirty="0" smtClean="0"/>
              <a:t>cat </a:t>
            </a:r>
            <a:r>
              <a:rPr lang="en-US" dirty="0" smtClean="0">
                <a:solidFill>
                  <a:schemeClr val="accent3"/>
                </a:solidFill>
              </a:rPr>
              <a:t>listener.log</a:t>
            </a:r>
            <a:r>
              <a:rPr lang="en-US" dirty="0" smtClean="0"/>
              <a:t> | </a:t>
            </a:r>
            <a:r>
              <a:rPr lang="en-US" dirty="0" err="1" smtClean="0"/>
              <a:t>grep</a:t>
            </a:r>
            <a:r>
              <a:rPr lang="en-US" dirty="0" smtClean="0"/>
              <a:t> CONNECT_DATA  | \</a:t>
            </a:r>
            <a:br>
              <a:rPr lang="en-US" dirty="0" smtClean="0"/>
            </a:br>
            <a:r>
              <a:rPr lang="en-US" dirty="0" err="1" smtClean="0"/>
              <a:t>perl</a:t>
            </a:r>
            <a:r>
              <a:rPr lang="en-US" dirty="0" smtClean="0"/>
              <a:t> -pale 's/^(\S+ \S+).*\(PROGRAM=(.*?)\).*$/$1 $2/' &gt;/</a:t>
            </a:r>
            <a:r>
              <a:rPr lang="en-US" dirty="0" err="1" smtClean="0"/>
              <a:t>tmp</a:t>
            </a:r>
            <a:r>
              <a:rPr lang="en-US" dirty="0" smtClean="0"/>
              <a:t>/s.txt</a:t>
            </a:r>
            <a:endParaRPr lang="en-US" dirty="0"/>
          </a:p>
        </p:txBody>
      </p:sp>
      <p:pic>
        <p:nvPicPr>
          <p:cNvPr id="5123" name="Picture 3" descr="C:\Dev\IOUG\Collaborate14\R\listener connection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3245" y="2058827"/>
            <a:ext cx="7938482" cy="47991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Summarized data: </a:t>
            </a:r>
            <a:r>
              <a:rPr lang="en-US" dirty="0" smtClean="0">
                <a:solidFill>
                  <a:schemeClr val="accent3"/>
                </a:solidFill>
              </a:rPr>
              <a:t>(sampled) </a:t>
            </a:r>
            <a:r>
              <a:rPr lang="en-US" dirty="0" err="1" smtClean="0">
                <a:solidFill>
                  <a:schemeClr val="accent3"/>
                </a:solidFill>
              </a:rPr>
              <a:t>v$sql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66911" y="5960126"/>
            <a:ext cx="3504816" cy="8978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C:\Dev\IOUG\Collaborate14\R\pictures\query_el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350" y="983673"/>
            <a:ext cx="7119936" cy="573525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706438" y="2071171"/>
            <a:ext cx="2807066" cy="37457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v$sql.elapsed_time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Summarized data: </a:t>
            </a:r>
            <a:r>
              <a:rPr lang="en-US" dirty="0" err="1" smtClean="0">
                <a:solidFill>
                  <a:schemeClr val="accent3"/>
                </a:solidFill>
              </a:rPr>
              <a:t>dba_hist_sqlstat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66911" y="5960126"/>
            <a:ext cx="3504816" cy="8978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C:\Dev\IOUG\Collaborate14\R\pictures\sql_density_by_bgets_per_exe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1225296"/>
            <a:ext cx="3943350" cy="5457825"/>
          </a:xfrm>
          <a:prstGeom prst="rect">
            <a:avLst/>
          </a:prstGeom>
          <a:noFill/>
        </p:spPr>
      </p:pic>
      <p:pic>
        <p:nvPicPr>
          <p:cNvPr id="10245" name="Picture 5" descr="C:\Dev\IOUG\Collaborate14\R\pictures\sql_variance_by_bgets_per_exe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90531" y="1099179"/>
            <a:ext cx="3200400" cy="5619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plots: </a:t>
            </a:r>
            <a:r>
              <a:rPr lang="en-US" dirty="0" err="1" smtClean="0">
                <a:solidFill>
                  <a:schemeClr val="accent3"/>
                </a:solidFill>
              </a:rPr>
              <a:t>dba_hist_sqlstat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66911" y="5960126"/>
            <a:ext cx="3504816" cy="8978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C:\Dev\IOUG\Collaborate14\R\pictures\correlation_execs_pars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0665" y="876620"/>
            <a:ext cx="5851409" cy="58423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flowers: </a:t>
            </a:r>
            <a:r>
              <a:rPr lang="en-US" dirty="0" err="1" smtClean="0">
                <a:solidFill>
                  <a:schemeClr val="accent3"/>
                </a:solidFill>
              </a:rPr>
              <a:t>dba_hist_active_sess_history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66911" y="5960126"/>
            <a:ext cx="3504816" cy="8978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C:\Dev\IOUG\Collaborate14\R\pictures\block_graph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9603" y="1225296"/>
            <a:ext cx="6375160" cy="54499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interesting cases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6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ORA-00020: Max # of processes exceeded</a:t>
            </a:r>
            <a:br>
              <a:rPr lang="en-US" dirty="0" smtClean="0"/>
            </a:br>
            <a:r>
              <a:rPr lang="en-US" dirty="0" smtClean="0">
                <a:solidFill>
                  <a:schemeClr val="accent3"/>
                </a:solidFill>
              </a:rPr>
              <a:t>When was the database really “down” ?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66911" y="5960126"/>
            <a:ext cx="3504816" cy="8978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:\Dev\COMMIT\COMMIT 2013\results_of_ORA-000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95400"/>
            <a:ext cx="8001000" cy="54145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Logon trigger: Rejected connections</a:t>
            </a:r>
            <a:br>
              <a:rPr lang="en-US" dirty="0" smtClean="0"/>
            </a:br>
            <a:r>
              <a:rPr lang="en-US" dirty="0" smtClean="0">
                <a:solidFill>
                  <a:schemeClr val="accent3"/>
                </a:solidFill>
              </a:rPr>
              <a:t>What was the exact effect on the system ?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6911" y="5960126"/>
            <a:ext cx="3504816" cy="8978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Dev\IOUG\Collaborate14\R\pictures\rejected_connection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93" y="1224867"/>
            <a:ext cx="8076816" cy="5494062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028255" y="1784733"/>
            <a:ext cx="3457062" cy="5288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ASH.in_connection_mgmt</a:t>
            </a:r>
            <a:r>
              <a:rPr lang="en-US" sz="2000" b="1" dirty="0" smtClean="0"/>
              <a:t>=‘Y’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b="1" dirty="0" smtClean="0">
                <a:solidFill>
                  <a:schemeClr val="accent3"/>
                </a:solidFill>
              </a:rPr>
              <a:t>visualize</a:t>
            </a:r>
            <a:r>
              <a:rPr lang="en-US" dirty="0" smtClean="0"/>
              <a:t> with </a:t>
            </a:r>
            <a:r>
              <a:rPr lang="en-US" b="1" dirty="0" smtClean="0">
                <a:solidFill>
                  <a:schemeClr val="accent3"/>
                </a:solidFill>
              </a:rPr>
              <a:t>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>
                <a:solidFill>
                  <a:schemeClr val="accent3"/>
                </a:solidFill>
              </a:rPr>
              <a:t>How to</a:t>
            </a:r>
            <a:r>
              <a:rPr lang="en-US" b="1" dirty="0" smtClean="0"/>
              <a:t> </a:t>
            </a:r>
            <a:r>
              <a:rPr lang="en-US" dirty="0" smtClean="0"/>
              <a:t>visualize with R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Pretty </a:t>
            </a:r>
            <a:r>
              <a:rPr lang="en-US" b="1" dirty="0" smtClean="0">
                <a:solidFill>
                  <a:schemeClr val="accent3"/>
                </a:solidFill>
              </a:rPr>
              <a:t>pictures !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Interesting </a:t>
            </a:r>
            <a:r>
              <a:rPr lang="en-US" b="1" dirty="0" smtClean="0">
                <a:solidFill>
                  <a:schemeClr val="accent3"/>
                </a:solidFill>
              </a:rPr>
              <a:t>use cases</a:t>
            </a:r>
            <a:r>
              <a:rPr lang="en-US" dirty="0" smtClean="0"/>
              <a:t> (more pretty pictures</a:t>
            </a:r>
            <a:r>
              <a:rPr lang="en-US" dirty="0" smtClean="0"/>
              <a:t>!)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>
                <a:solidFill>
                  <a:schemeClr val="accent3"/>
                </a:solidFill>
              </a:rPr>
              <a:t>Labs! Labs! Labs!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Rolling partitions:</a:t>
            </a:r>
            <a:br>
              <a:rPr lang="en-US" dirty="0" smtClean="0"/>
            </a:br>
            <a:r>
              <a:rPr lang="en-US" dirty="0" smtClean="0">
                <a:solidFill>
                  <a:schemeClr val="accent3"/>
                </a:solidFill>
              </a:rPr>
              <a:t>Can we archive data older than 30 days ?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2290" name="Picture 2" descr="C:\Dev\IOUG\Collaborate14\R\pictures\writes_by_partit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823" y="1370851"/>
            <a:ext cx="4224726" cy="4158681"/>
          </a:xfrm>
          <a:prstGeom prst="rect">
            <a:avLst/>
          </a:prstGeom>
          <a:noFill/>
        </p:spPr>
      </p:pic>
      <p:pic>
        <p:nvPicPr>
          <p:cNvPr id="12291" name="Picture 3" descr="C:\Dev\IOUG\Collaborate14\R\pictures\reads_by_partiti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80530" y="1403855"/>
            <a:ext cx="4191197" cy="4125677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31893" y="5529532"/>
            <a:ext cx="3457062" cy="8242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dba_hist_seg_stat</a:t>
            </a:r>
            <a:r>
              <a:rPr lang="en-US" sz="2000" b="1" dirty="0" smtClean="0"/>
              <a:t>.</a:t>
            </a:r>
            <a:br>
              <a:rPr lang="en-US" sz="2000" b="1" dirty="0" smtClean="0"/>
            </a:br>
            <a:r>
              <a:rPr lang="en-US" sz="2000" b="1" dirty="0" err="1" smtClean="0"/>
              <a:t>db_block_changes_delta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5166911" y="5960126"/>
            <a:ext cx="3504816" cy="8978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72656" y="5529532"/>
            <a:ext cx="3457062" cy="8242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dba_hist_seg_stat</a:t>
            </a:r>
            <a:r>
              <a:rPr lang="en-US" sz="2000" b="1" dirty="0" smtClean="0"/>
              <a:t>.</a:t>
            </a:r>
            <a:br>
              <a:rPr lang="en-US" sz="2000" b="1" dirty="0" smtClean="0"/>
            </a:br>
            <a:r>
              <a:rPr lang="en-US" sz="2000" b="1" dirty="0" err="1" smtClean="0"/>
              <a:t>logical_reads_delta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66911" y="5960126"/>
            <a:ext cx="3504816" cy="8978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latency:</a:t>
            </a:r>
            <a:br>
              <a:rPr lang="en-US" dirty="0" smtClean="0"/>
            </a:br>
            <a:r>
              <a:rPr lang="en-US" dirty="0" smtClean="0">
                <a:solidFill>
                  <a:schemeClr val="accent3"/>
                </a:solidFill>
              </a:rPr>
              <a:t>Can we trust the “average” elapsed time ?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050" name="Picture 2" descr="C:\Dev\IOUG\Collaborate14\R\pictures\normal_distribu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93" y="1425324"/>
            <a:ext cx="7737420" cy="52936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66911" y="5960126"/>
            <a:ext cx="3504816" cy="8978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C:\Dev\IOUG\Collaborate14\Outliers\plots\myi1na_weibull_avg10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1382" y="824924"/>
            <a:ext cx="7317014" cy="589400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latency:</a:t>
            </a:r>
            <a:br>
              <a:rPr lang="en-US" dirty="0" smtClean="0"/>
            </a:br>
            <a:r>
              <a:rPr lang="en-US" dirty="0" smtClean="0">
                <a:solidFill>
                  <a:schemeClr val="accent3"/>
                </a:solidFill>
              </a:rPr>
              <a:t>Can we trust the “average” elapsed time ?</a:t>
            </a:r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latency:</a:t>
            </a:r>
            <a:br>
              <a:rPr lang="en-US" dirty="0" smtClean="0"/>
            </a:br>
            <a:r>
              <a:rPr lang="en-US" dirty="0" smtClean="0">
                <a:solidFill>
                  <a:schemeClr val="accent3"/>
                </a:solidFill>
              </a:rPr>
              <a:t>Can we trust the “average” elapsed time ?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66911" y="5960126"/>
            <a:ext cx="3504816" cy="8978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:\Dev\IOUG\Collaborate14\Outliers\plots\public\upsert_ordered_p50909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405" y="1119862"/>
            <a:ext cx="8407322" cy="55990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is a </a:t>
            </a:r>
            <a:r>
              <a:rPr lang="en-US" b="1" dirty="0" err="1" smtClean="0">
                <a:solidFill>
                  <a:schemeClr val="accent3"/>
                </a:solidFill>
              </a:rPr>
              <a:t>sqlplus</a:t>
            </a:r>
            <a:r>
              <a:rPr lang="en-US" b="1" dirty="0" smtClean="0">
                <a:solidFill>
                  <a:schemeClr val="accent3"/>
                </a:solidFill>
              </a:rPr>
              <a:t> with graphics</a:t>
            </a:r>
            <a:r>
              <a:rPr lang="en-US" dirty="0" smtClean="0">
                <a:solidFill>
                  <a:schemeClr val="accent3"/>
                </a:solidFill>
              </a:rPr>
              <a:t/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/>
            </a:r>
            <a:br>
              <a:rPr lang="en-US" dirty="0" smtClean="0">
                <a:solidFill>
                  <a:schemeClr val="accent3"/>
                </a:solidFill>
              </a:rPr>
            </a:br>
            <a:endParaRPr lang="en-US" dirty="0" smtClean="0">
              <a:solidFill>
                <a:schemeClr val="accent3"/>
              </a:solidFill>
            </a:endParaRPr>
          </a:p>
          <a:p>
            <a:r>
              <a:rPr lang="en-US" dirty="0" smtClean="0"/>
              <a:t>If you know how to script, R is </a:t>
            </a:r>
            <a:r>
              <a:rPr lang="en-US" b="1" dirty="0" smtClean="0">
                <a:solidFill>
                  <a:schemeClr val="accent3"/>
                </a:solidFill>
              </a:rPr>
              <a:t>easy</a:t>
            </a:r>
            <a:r>
              <a:rPr lang="en-US" dirty="0" smtClean="0"/>
              <a:t> to master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Did I mention that R is </a:t>
            </a:r>
            <a:r>
              <a:rPr lang="en-US" b="1" dirty="0" smtClean="0">
                <a:solidFill>
                  <a:schemeClr val="accent3"/>
                </a:solidFill>
              </a:rPr>
              <a:t>free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23037" y="1751295"/>
            <a:ext cx="7726661" cy="2380029"/>
          </a:xfrm>
        </p:spPr>
        <p:txBody>
          <a:bodyPr>
            <a:normAutofit/>
          </a:bodyPr>
          <a:lstStyle/>
          <a:p>
            <a:r>
              <a:rPr lang="en-US" sz="3800" dirty="0" smtClean="0"/>
              <a:t>Thank you!</a:t>
            </a:r>
            <a:br>
              <a:rPr lang="en-US" sz="3800" dirty="0" smtClean="0"/>
            </a:br>
            <a:r>
              <a:rPr lang="en-US" sz="3800" dirty="0" smtClean="0"/>
              <a:t/>
            </a:r>
            <a:br>
              <a:rPr lang="en-US" sz="3800" dirty="0" smtClean="0"/>
            </a:br>
            <a:r>
              <a:rPr lang="en-US" sz="3800" dirty="0" smtClean="0"/>
              <a:t>Please complete session evaluation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95000"/>
                  </a:schemeClr>
                </a:solidFill>
              </a:rPr>
              <a:t>We appreciate your feedback and insight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ts val="2000"/>
              </a:lnSpc>
            </a:pP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2646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visualize 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0" name="Picture 2" descr="C:\Dev\COMMIT\COMMIT 2012\bender -dre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2058" y="1224593"/>
            <a:ext cx="6424736" cy="476858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192059" y="1224593"/>
            <a:ext cx="6424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Humans suck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2059" y="4977513"/>
            <a:ext cx="64247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At numbers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visualize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r>
              <a:rPr lang="en-US" sz="2100" dirty="0" smtClean="0"/>
              <a:t> [1] 10.06 10.07  9.99  9.95 10.56  9.82 10.06  9.97  9.97  9.91</a:t>
            </a:r>
          </a:p>
          <a:p>
            <a:pPr>
              <a:buNone/>
            </a:pPr>
            <a:r>
              <a:rPr lang="en-US" sz="2100" dirty="0" smtClean="0"/>
              <a:t> [11]  9.99 10.68 10.04 10.05  9.92 10.08  9.91  9.97 10.11 10.03</a:t>
            </a:r>
          </a:p>
          <a:p>
            <a:pPr>
              <a:buNone/>
            </a:pPr>
            <a:r>
              <a:rPr lang="en-US" sz="2100" dirty="0" smtClean="0"/>
              <a:t> [21] 10.08 10.22  8.84 10.42  8.68 10.14  9.46  9.69 11.56  9.55</a:t>
            </a:r>
          </a:p>
          <a:p>
            <a:pPr>
              <a:buNone/>
            </a:pPr>
            <a:r>
              <a:rPr lang="en-US" sz="2100" dirty="0" smtClean="0"/>
              <a:t> [31] 10.32  8.77 10.20 10.16 10.03 10.05 10.47  9.83 10.18 10.00</a:t>
            </a:r>
          </a:p>
          <a:p>
            <a:pPr>
              <a:buNone/>
            </a:pPr>
            <a:r>
              <a:rPr lang="en-US" sz="2100" dirty="0" smtClean="0"/>
              <a:t> [41] 10.11  9.76  9.89 10.09 10.09 10.15  9.86 10.06 10.56  9.87</a:t>
            </a:r>
          </a:p>
          <a:p>
            <a:pPr>
              <a:buNone/>
            </a:pPr>
            <a:r>
              <a:rPr lang="en-US" sz="2100" dirty="0" smtClean="0"/>
              <a:t> [51]  9.95 10.19 10.01 10.04 10.93 11.03 11.07 11.08 11.21 10.77</a:t>
            </a:r>
          </a:p>
          <a:p>
            <a:pPr>
              <a:buNone/>
            </a:pPr>
            <a:r>
              <a:rPr lang="en-US" sz="2100" dirty="0" smtClean="0"/>
              <a:t> [61] 11.01 10.87 11.06 11.16 10.94  9.82 10.09 10.16 10.05  9.87</a:t>
            </a:r>
          </a:p>
          <a:p>
            <a:pPr>
              <a:buNone/>
            </a:pPr>
            <a:r>
              <a:rPr lang="en-US" sz="2100" dirty="0" smtClean="0"/>
              <a:t> [71] 10.01  9.92  9.90 10.23 10.14 10.09 10.08  9.92 10.05 10.60</a:t>
            </a:r>
          </a:p>
          <a:p>
            <a:pPr>
              <a:buNone/>
            </a:pPr>
            <a:r>
              <a:rPr lang="en-US" sz="2100" dirty="0" smtClean="0"/>
              <a:t> [81] 10.06 10.10  9.97 10.25 10.10 10.19 10.07  9.97 10.05 10.08</a:t>
            </a:r>
          </a:p>
          <a:p>
            <a:pPr>
              <a:buNone/>
            </a:pPr>
            <a:r>
              <a:rPr lang="en-US" sz="2100" dirty="0" smtClean="0"/>
              <a:t> [91]  9.90 10.41 10.19  9.96  9.90 10.07  9.95 10.22  9.94  9.93</a:t>
            </a:r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visualize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26" name="Picture 2" descr="C:\Dev\IOUG\Collaborate14\R\visual patter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405" y="960612"/>
            <a:ext cx="8407322" cy="58973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DBA 2.0: EM – Pretty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D8050-98C7-4410-9884-118F215E9D5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050" name="Picture 2" descr="C:\Dev\COMMIT\COMMIT 2012\E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50" y="1225296"/>
            <a:ext cx="8458377" cy="47566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MA_PPT_Blue">
  <a:themeElements>
    <a:clrScheme name="LMA Corporate Palette">
      <a:dk1>
        <a:srgbClr val="000000"/>
      </a:dk1>
      <a:lt1>
        <a:sysClr val="window" lastClr="FFFFFF"/>
      </a:lt1>
      <a:dk2>
        <a:srgbClr val="007165"/>
      </a:dk2>
      <a:lt2>
        <a:srgbClr val="BED600"/>
      </a:lt2>
      <a:accent1>
        <a:srgbClr val="414929"/>
      </a:accent1>
      <a:accent2>
        <a:srgbClr val="4DC5E2"/>
      </a:accent2>
      <a:accent3>
        <a:srgbClr val="AC0054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C16LV_mod</Template>
  <TotalTime>8604</TotalTime>
  <Words>1592</Words>
  <Application>Microsoft Macintosh PowerPoint</Application>
  <PresentationFormat>On-screen Show (4:3)</PresentationFormat>
  <Paragraphs>488</Paragraphs>
  <Slides>55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 Black</vt:lpstr>
      <vt:lpstr>Arial Bold</vt:lpstr>
      <vt:lpstr>Calibri</vt:lpstr>
      <vt:lpstr>Courier New</vt:lpstr>
      <vt:lpstr>Lucida Grande</vt:lpstr>
      <vt:lpstr>MS PGothic</vt:lpstr>
      <vt:lpstr>ＭＳ Ｐゴシック</vt:lpstr>
      <vt:lpstr>Arial</vt:lpstr>
      <vt:lpstr>LMA_PPT_Blue</vt:lpstr>
      <vt:lpstr>Visualizing ORACLE performance with R</vt:lpstr>
      <vt:lpstr>Whoami</vt:lpstr>
      <vt:lpstr>The cool things that I do (at Gluent)</vt:lpstr>
      <vt:lpstr>The cool things that I do (at Gluent)</vt:lpstr>
      <vt:lpstr>Agenda</vt:lpstr>
      <vt:lpstr>Why visualize ?</vt:lpstr>
      <vt:lpstr>Why visualize ?</vt:lpstr>
      <vt:lpstr>Why visualize ?</vt:lpstr>
      <vt:lpstr>DBA 2.0: EM – Pretty</vt:lpstr>
      <vt:lpstr>DBA 2.0: EM – Pretty … but not flexible</vt:lpstr>
      <vt:lpstr>DBA 1.0: sqlplus – Flexible</vt:lpstr>
      <vt:lpstr>DBA 1.0: sqlplus – Flexible … but not pretty</vt:lpstr>
      <vt:lpstr>DBA 1.0: sqlplus – Flexible … but not pretty</vt:lpstr>
      <vt:lpstr>Ok, sqlplus CAN be pretty</vt:lpstr>
      <vt:lpstr>Need a tool: both pretty AND flexible</vt:lpstr>
      <vt:lpstr>DBA 1.5: Enter R</vt:lpstr>
      <vt:lpstr>How to visualize data with R</vt:lpstr>
      <vt:lpstr>What R looks like</vt:lpstr>
      <vt:lpstr>What R looks like</vt:lpstr>
      <vt:lpstr>PowerPoint Presentation</vt:lpstr>
      <vt:lpstr>PowerPoint Presentation</vt:lpstr>
      <vt:lpstr>R: Appearances are important</vt:lpstr>
      <vt:lpstr>R: Everything is a VECTOR</vt:lpstr>
      <vt:lpstr>R visualization workflow</vt:lpstr>
      <vt:lpstr>Get data into R</vt:lpstr>
      <vt:lpstr>Data in R - a “data frame”</vt:lpstr>
      <vt:lpstr>Transform</vt:lpstr>
      <vt:lpstr>Transform</vt:lpstr>
      <vt:lpstr>Visualize</vt:lpstr>
      <vt:lpstr>AES: Mapping data</vt:lpstr>
      <vt:lpstr>AES: Mapping data</vt:lpstr>
      <vt:lpstr>Geoms</vt:lpstr>
      <vt:lpstr>Geoms</vt:lpstr>
      <vt:lpstr>Geoms</vt:lpstr>
      <vt:lpstr>Putting it all together</vt:lpstr>
      <vt:lpstr>Picture time !</vt:lpstr>
      <vt:lpstr>Time series plots: v$active_session_history</vt:lpstr>
      <vt:lpstr>Time series plots: v$active_session_history</vt:lpstr>
      <vt:lpstr>Time series plots: dba_hist_seg_stat</vt:lpstr>
      <vt:lpstr>Time series plots: dba_hist_seg_stat</vt:lpstr>
      <vt:lpstr>Time series plots – ARC heat map</vt:lpstr>
      <vt:lpstr>Not just for database metrics</vt:lpstr>
      <vt:lpstr>Summarized data: (sampled) v$sql</vt:lpstr>
      <vt:lpstr>Summarized data: dba_hist_sqlstat</vt:lpstr>
      <vt:lpstr>Scatter plots: dba_hist_sqlstat</vt:lpstr>
      <vt:lpstr>Block flowers: dba_hist_active_sess_history</vt:lpstr>
      <vt:lpstr>A few interesting cases</vt:lpstr>
      <vt:lpstr>ORA-00020: Max # of processes exceeded When was the database really “down” ?</vt:lpstr>
      <vt:lpstr>Logon trigger: Rejected connections What was the exact effect on the system ?</vt:lpstr>
      <vt:lpstr>Rolling partitions: Can we archive data older than 30 days ?</vt:lpstr>
      <vt:lpstr>Query latency: Can we trust the “average” elapsed time ?</vt:lpstr>
      <vt:lpstr>Query latency: Can we trust the “average” elapsed time ?</vt:lpstr>
      <vt:lpstr>Query latency: Can we trust the “average” elapsed time ?</vt:lpstr>
      <vt:lpstr>Takeaways</vt:lpstr>
      <vt:lpstr>Thank you!  Please complete session evaluation We appreciate your feedback and insight</vt:lpstr>
    </vt:vector>
  </TitlesOfParts>
  <Company>SmithBucklin Corp.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Starts Here Two Lines or More if Necessary</dc:title>
  <dc:creator>Steve Biernacki</dc:creator>
  <cp:lastModifiedBy>Maxym Kharchenko</cp:lastModifiedBy>
  <cp:revision>129</cp:revision>
  <dcterms:created xsi:type="dcterms:W3CDTF">2011-03-30T15:48:16Z</dcterms:created>
  <dcterms:modified xsi:type="dcterms:W3CDTF">2016-04-08T18:15:12Z</dcterms:modified>
</cp:coreProperties>
</file>